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6" r:id="rId4"/>
  </p:sldMasterIdLst>
  <p:sldIdLst>
    <p:sldId id="256" r:id="rId5"/>
    <p:sldId id="270" r:id="rId6"/>
    <p:sldId id="271" r:id="rId7"/>
    <p:sldId id="275" r:id="rId8"/>
    <p:sldId id="272" r:id="rId9"/>
    <p:sldId id="273" r:id="rId10"/>
    <p:sldId id="266" r:id="rId11"/>
    <p:sldId id="264" r:id="rId12"/>
    <p:sldId id="259" r:id="rId13"/>
    <p:sldId id="263" r:id="rId14"/>
    <p:sldId id="267" r:id="rId15"/>
    <p:sldId id="269" r:id="rId16"/>
    <p:sldId id="262" r:id="rId17"/>
    <p:sldId id="26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C69108-C4CF-0CFD-FAC6-C062B8C43114}" name="Gutierrez Mediavilla, Maria Del Rocio 6" initials="G6" userId="S::gutierm6@lsbu.ac.uk::42757937-0378-4d6e-9bcc-1494c39e435a" providerId="AD"/>
  <p188:author id="{24B2A210-BACB-D0A1-EA96-EE6AAD94E70B}" name="Essa, Irfan" initials="EI" userId="S::essai@lsbu.ac.uk::cb35e27a-ffc2-4347-bb16-b38d3d08b57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3D296-AC26-5F6C-645A-C243778CDF80}" v="15" dt="2022-03-10T15:22:51.311"/>
    <p1510:client id="{05D921FF-01B2-2AC2-3A02-D360E3266563}" v="1" dt="2022-03-09T10:46:09.380"/>
    <p1510:client id="{07FC95DF-1906-45C2-9D11-15896034506D}" v="771" dt="2022-03-09T11:16:07.686"/>
    <p1510:client id="{0F2F3850-B51F-5B49-9719-959A626430C6}" v="18" dt="2022-03-09T09:30:18.596"/>
    <p1510:client id="{10FB78F7-BB34-0902-ABF6-F8D6CAE8434D}" v="87" dt="2022-03-08T23:21:47.168"/>
    <p1510:client id="{2D35314F-F8C1-45AD-B938-0E62DA5980B2}" v="3" dt="2022-03-09T12:39:05.080"/>
    <p1510:client id="{3681B4AA-97AD-F7D8-3EE2-2D0FA57D80EB}" v="6" dt="2022-03-09T10:53:49.021"/>
    <p1510:client id="{482800DC-1E00-482A-960A-9E958BA07EC2}" v="241" dt="2022-03-09T14:03:23.787"/>
    <p1510:client id="{48CA14AC-72F6-4B51-8B95-7DD71A6F1713}" v="842" dt="2022-03-02T15:42:19.455"/>
    <p1510:client id="{52BE0596-7C3C-42F6-ABF9-6658FFE06CEE}" v="390" dt="2022-03-02T15:29:19.763"/>
    <p1510:client id="{6A4CF404-B49E-73F3-7173-131282F745D9}" v="303" dt="2022-03-08T17:45:07.959"/>
    <p1510:client id="{709942A1-7ABB-4D61-BF8E-0D2504BE2209}" v="1" dt="2022-03-09T15:15:42.754"/>
    <p1510:client id="{7B1C7D9B-A660-46D2-B332-6500A17A188E}" v="35" dt="2022-02-28T12:08:31.625"/>
    <p1510:client id="{7C9DF2F4-2561-560F-7380-80E2FAC3D3F2}" v="1" dt="2022-03-09T15:02:09.631"/>
    <p1510:client id="{8FC99248-EE9C-4107-E8FF-6E2B490D0C30}" v="2" dt="2022-03-06T22:23:57.823"/>
    <p1510:client id="{9B31F4D7-3632-D346-31B4-FE4286A27143}" v="524" dt="2022-02-28T02:45:22.154"/>
    <p1510:client id="{A64A1778-F273-2394-E626-5B8A5CE961D3}" v="16" dt="2022-03-08T18:52:02.761"/>
    <p1510:client id="{A82E07D1-1474-F444-6456-64B225E2A75F}" v="13" dt="2022-03-09T12:42:07.385"/>
    <p1510:client id="{AB04C458-D437-F068-0FBA-DB3FE6E0F9DB}" v="65" dt="2022-03-02T15:15:54.649"/>
    <p1510:client id="{B1D52C8B-6538-EEA3-2158-C1ADC20C5853}" v="29" dt="2022-03-03T22:00:18.192"/>
    <p1510:client id="{B81C7F8B-AAD1-4F73-B6D8-9C72802AA1F9}" v="9" dt="2022-03-09T13:35:47.072"/>
    <p1510:client id="{BFFAEC9C-B400-950F-0DF2-6AF7BFA52378}" v="794" dt="2022-03-08T21:42:20.227"/>
    <p1510:client id="{CB606870-128D-4D24-892E-AC7D4B7A86E1}" v="80" dt="2022-03-09T13:15:43.065"/>
    <p1510:client id="{D9E21E44-EF9E-46C4-A17B-A6ED4C4B709A}" v="157" dt="2022-03-07T12:15:12.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4C2AC-F78B-4013-AB90-F97D8E3F615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57B8359-1A28-4D92-8752-502D17AC67E5}">
      <dgm:prSet/>
      <dgm:spPr/>
      <dgm:t>
        <a:bodyPr/>
        <a:lstStyle/>
        <a:p>
          <a:pPr>
            <a:lnSpc>
              <a:spcPct val="100000"/>
            </a:lnSpc>
          </a:pPr>
          <a:r>
            <a:rPr lang="en-US" b="1"/>
            <a:t>Lecturer and students can provide anonymous feedback to express their thoughts without revealing their identities. This can assist them in speaking their minds and only students can provide honest response to their question. Lecture can only view  frequently combined with anonymous feedback.</a:t>
          </a:r>
          <a:endParaRPr lang="en-US"/>
        </a:p>
      </dgm:t>
    </dgm:pt>
    <dgm:pt modelId="{389B709E-B09C-437B-B319-29CC2A882A21}" type="parTrans" cxnId="{D86187E8-732A-43D2-B46D-F9A0506765AD}">
      <dgm:prSet/>
      <dgm:spPr/>
      <dgm:t>
        <a:bodyPr/>
        <a:lstStyle/>
        <a:p>
          <a:endParaRPr lang="en-US"/>
        </a:p>
      </dgm:t>
    </dgm:pt>
    <dgm:pt modelId="{27D54898-CC5E-4DCC-B2AD-FEB87A069766}" type="sibTrans" cxnId="{D86187E8-732A-43D2-B46D-F9A0506765AD}">
      <dgm:prSet/>
      <dgm:spPr/>
      <dgm:t>
        <a:bodyPr/>
        <a:lstStyle/>
        <a:p>
          <a:endParaRPr lang="en-US"/>
        </a:p>
      </dgm:t>
    </dgm:pt>
    <dgm:pt modelId="{1876F8F6-8718-4961-B7FF-6D825A8A1146}">
      <dgm:prSet/>
      <dgm:spPr/>
      <dgm:t>
        <a:bodyPr/>
        <a:lstStyle/>
        <a:p>
          <a:pPr>
            <a:lnSpc>
              <a:spcPct val="100000"/>
            </a:lnSpc>
          </a:pPr>
          <a:r>
            <a:rPr lang="en-US" b="1"/>
            <a:t>By: Junaeed</a:t>
          </a:r>
          <a:endParaRPr lang="en-US"/>
        </a:p>
      </dgm:t>
    </dgm:pt>
    <dgm:pt modelId="{F209532E-9985-4FD8-BA45-EEF15C40B02F}" type="parTrans" cxnId="{36E4C11C-3A20-4BAD-8C13-20DE07B5025C}">
      <dgm:prSet/>
      <dgm:spPr/>
      <dgm:t>
        <a:bodyPr/>
        <a:lstStyle/>
        <a:p>
          <a:endParaRPr lang="en-US"/>
        </a:p>
      </dgm:t>
    </dgm:pt>
    <dgm:pt modelId="{F2C66EC6-9525-4913-832D-0338AC4E577D}" type="sibTrans" cxnId="{36E4C11C-3A20-4BAD-8C13-20DE07B5025C}">
      <dgm:prSet/>
      <dgm:spPr/>
      <dgm:t>
        <a:bodyPr/>
        <a:lstStyle/>
        <a:p>
          <a:endParaRPr lang="en-US"/>
        </a:p>
      </dgm:t>
    </dgm:pt>
    <dgm:pt modelId="{07F107BA-6C24-4A23-9A47-FFDDFAAFF4C9}" type="pres">
      <dgm:prSet presAssocID="{67E4C2AC-F78B-4013-AB90-F97D8E3F6156}" presName="root" presStyleCnt="0">
        <dgm:presLayoutVars>
          <dgm:dir/>
          <dgm:resizeHandles val="exact"/>
        </dgm:presLayoutVars>
      </dgm:prSet>
      <dgm:spPr/>
    </dgm:pt>
    <dgm:pt modelId="{A09B0E17-8452-41F3-8616-46E8C61F14BD}" type="pres">
      <dgm:prSet presAssocID="{F57B8359-1A28-4D92-8752-502D17AC67E5}" presName="compNode" presStyleCnt="0"/>
      <dgm:spPr/>
    </dgm:pt>
    <dgm:pt modelId="{2FCD8E9D-A7F9-4CAD-91CE-27E0BBAA3ED9}" type="pres">
      <dgm:prSet presAssocID="{F57B8359-1A28-4D92-8752-502D17AC6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92BCD4A4-FE9C-4E21-AFF2-FC2CEC7087CA}" type="pres">
      <dgm:prSet presAssocID="{F57B8359-1A28-4D92-8752-502D17AC67E5}" presName="spaceRect" presStyleCnt="0"/>
      <dgm:spPr/>
    </dgm:pt>
    <dgm:pt modelId="{452C3356-F369-4988-A9DC-26F622C98B48}" type="pres">
      <dgm:prSet presAssocID="{F57B8359-1A28-4D92-8752-502D17AC67E5}" presName="textRect" presStyleLbl="revTx" presStyleIdx="0" presStyleCnt="2">
        <dgm:presLayoutVars>
          <dgm:chMax val="1"/>
          <dgm:chPref val="1"/>
        </dgm:presLayoutVars>
      </dgm:prSet>
      <dgm:spPr/>
    </dgm:pt>
    <dgm:pt modelId="{03E2785F-E3D7-4FD6-82B5-9393FB9B646B}" type="pres">
      <dgm:prSet presAssocID="{27D54898-CC5E-4DCC-B2AD-FEB87A069766}" presName="sibTrans" presStyleCnt="0"/>
      <dgm:spPr/>
    </dgm:pt>
    <dgm:pt modelId="{DDB1AB54-F756-4F96-B112-4879518D9423}" type="pres">
      <dgm:prSet presAssocID="{1876F8F6-8718-4961-B7FF-6D825A8A1146}" presName="compNode" presStyleCnt="0"/>
      <dgm:spPr/>
    </dgm:pt>
    <dgm:pt modelId="{02906F14-28DE-484D-A2C2-08747E5FFB26}" type="pres">
      <dgm:prSet presAssocID="{1876F8F6-8718-4961-B7FF-6D825A8A11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nowflake"/>
        </a:ext>
      </dgm:extLst>
    </dgm:pt>
    <dgm:pt modelId="{C32A232C-800B-49CB-88A9-A06EA8A48B2B}" type="pres">
      <dgm:prSet presAssocID="{1876F8F6-8718-4961-B7FF-6D825A8A1146}" presName="spaceRect" presStyleCnt="0"/>
      <dgm:spPr/>
    </dgm:pt>
    <dgm:pt modelId="{A54ACFDE-84A2-4181-9E06-F9261876324B}" type="pres">
      <dgm:prSet presAssocID="{1876F8F6-8718-4961-B7FF-6D825A8A1146}" presName="textRect" presStyleLbl="revTx" presStyleIdx="1" presStyleCnt="2">
        <dgm:presLayoutVars>
          <dgm:chMax val="1"/>
          <dgm:chPref val="1"/>
        </dgm:presLayoutVars>
      </dgm:prSet>
      <dgm:spPr/>
    </dgm:pt>
  </dgm:ptLst>
  <dgm:cxnLst>
    <dgm:cxn modelId="{36E4C11C-3A20-4BAD-8C13-20DE07B5025C}" srcId="{67E4C2AC-F78B-4013-AB90-F97D8E3F6156}" destId="{1876F8F6-8718-4961-B7FF-6D825A8A1146}" srcOrd="1" destOrd="0" parTransId="{F209532E-9985-4FD8-BA45-EEF15C40B02F}" sibTransId="{F2C66EC6-9525-4913-832D-0338AC4E577D}"/>
    <dgm:cxn modelId="{3B435527-1E23-472D-9A26-0B6ED29001DE}" type="presOf" srcId="{1876F8F6-8718-4961-B7FF-6D825A8A1146}" destId="{A54ACFDE-84A2-4181-9E06-F9261876324B}" srcOrd="0" destOrd="0" presId="urn:microsoft.com/office/officeart/2018/2/layout/IconLabelList"/>
    <dgm:cxn modelId="{1F8FB928-2F6A-4282-AD7C-F253CECB0539}" type="presOf" srcId="{F57B8359-1A28-4D92-8752-502D17AC67E5}" destId="{452C3356-F369-4988-A9DC-26F622C98B48}" srcOrd="0" destOrd="0" presId="urn:microsoft.com/office/officeart/2018/2/layout/IconLabelList"/>
    <dgm:cxn modelId="{8D61FDD8-1B95-4C71-B480-FBD7CF22D2F9}" type="presOf" srcId="{67E4C2AC-F78B-4013-AB90-F97D8E3F6156}" destId="{07F107BA-6C24-4A23-9A47-FFDDFAAFF4C9}" srcOrd="0" destOrd="0" presId="urn:microsoft.com/office/officeart/2018/2/layout/IconLabelList"/>
    <dgm:cxn modelId="{D86187E8-732A-43D2-B46D-F9A0506765AD}" srcId="{67E4C2AC-F78B-4013-AB90-F97D8E3F6156}" destId="{F57B8359-1A28-4D92-8752-502D17AC67E5}" srcOrd="0" destOrd="0" parTransId="{389B709E-B09C-437B-B319-29CC2A882A21}" sibTransId="{27D54898-CC5E-4DCC-B2AD-FEB87A069766}"/>
    <dgm:cxn modelId="{00386706-FBFC-4709-859A-69A81F4875B0}" type="presParOf" srcId="{07F107BA-6C24-4A23-9A47-FFDDFAAFF4C9}" destId="{A09B0E17-8452-41F3-8616-46E8C61F14BD}" srcOrd="0" destOrd="0" presId="urn:microsoft.com/office/officeart/2018/2/layout/IconLabelList"/>
    <dgm:cxn modelId="{6274AABD-2F71-4C86-A2CF-7987BF7BE98C}" type="presParOf" srcId="{A09B0E17-8452-41F3-8616-46E8C61F14BD}" destId="{2FCD8E9D-A7F9-4CAD-91CE-27E0BBAA3ED9}" srcOrd="0" destOrd="0" presId="urn:microsoft.com/office/officeart/2018/2/layout/IconLabelList"/>
    <dgm:cxn modelId="{0FCE75FE-75A2-42B3-AF59-E2B6175406A6}" type="presParOf" srcId="{A09B0E17-8452-41F3-8616-46E8C61F14BD}" destId="{92BCD4A4-FE9C-4E21-AFF2-FC2CEC7087CA}" srcOrd="1" destOrd="0" presId="urn:microsoft.com/office/officeart/2018/2/layout/IconLabelList"/>
    <dgm:cxn modelId="{D6225293-5504-4F6C-8DFF-D35091B2886B}" type="presParOf" srcId="{A09B0E17-8452-41F3-8616-46E8C61F14BD}" destId="{452C3356-F369-4988-A9DC-26F622C98B48}" srcOrd="2" destOrd="0" presId="urn:microsoft.com/office/officeart/2018/2/layout/IconLabelList"/>
    <dgm:cxn modelId="{6676F03B-719B-493C-9D0F-A5CAFC1048AD}" type="presParOf" srcId="{07F107BA-6C24-4A23-9A47-FFDDFAAFF4C9}" destId="{03E2785F-E3D7-4FD6-82B5-9393FB9B646B}" srcOrd="1" destOrd="0" presId="urn:microsoft.com/office/officeart/2018/2/layout/IconLabelList"/>
    <dgm:cxn modelId="{52F369B3-0DA0-482F-91B5-775C6FC53448}" type="presParOf" srcId="{07F107BA-6C24-4A23-9A47-FFDDFAAFF4C9}" destId="{DDB1AB54-F756-4F96-B112-4879518D9423}" srcOrd="2" destOrd="0" presId="urn:microsoft.com/office/officeart/2018/2/layout/IconLabelList"/>
    <dgm:cxn modelId="{0D829D80-DE67-4DF1-97F3-028A4C944202}" type="presParOf" srcId="{DDB1AB54-F756-4F96-B112-4879518D9423}" destId="{02906F14-28DE-484D-A2C2-08747E5FFB26}" srcOrd="0" destOrd="0" presId="urn:microsoft.com/office/officeart/2018/2/layout/IconLabelList"/>
    <dgm:cxn modelId="{13B30361-6EC6-45C0-9AA1-120BCB09641B}" type="presParOf" srcId="{DDB1AB54-F756-4F96-B112-4879518D9423}" destId="{C32A232C-800B-49CB-88A9-A06EA8A48B2B}" srcOrd="1" destOrd="0" presId="urn:microsoft.com/office/officeart/2018/2/layout/IconLabelList"/>
    <dgm:cxn modelId="{43D529CA-2A6A-40E5-95B1-2A6F1CFC5412}" type="presParOf" srcId="{DDB1AB54-F756-4F96-B112-4879518D9423}" destId="{A54ACFDE-84A2-4181-9E06-F9261876324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D8E9D-A7F9-4CAD-91CE-27E0BBAA3ED9}">
      <dsp:nvSpPr>
        <dsp:cNvPr id="0" name=""/>
        <dsp:cNvSpPr/>
      </dsp:nvSpPr>
      <dsp:spPr>
        <a:xfrm>
          <a:off x="1998913" y="38626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C3356-F369-4988-A9DC-26F622C98B48}">
      <dsp:nvSpPr>
        <dsp:cNvPr id="0" name=""/>
        <dsp:cNvSpPr/>
      </dsp:nvSpPr>
      <dsp:spPr>
        <a:xfrm>
          <a:off x="810913" y="2824326"/>
          <a:ext cx="432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Lecturer and students can provide anonymous feedback to express their thoughts without revealing their identities. This can assist them in speaking their minds and only students can provide honest response to their question. Lecture can only view  frequently combined with anonymous feedback.</a:t>
          </a:r>
          <a:endParaRPr lang="en-US" sz="1100" kern="1200"/>
        </a:p>
      </dsp:txBody>
      <dsp:txXfrm>
        <a:off x="810913" y="2824326"/>
        <a:ext cx="4320000" cy="855000"/>
      </dsp:txXfrm>
    </dsp:sp>
    <dsp:sp modelId="{02906F14-28DE-484D-A2C2-08747E5FFB26}">
      <dsp:nvSpPr>
        <dsp:cNvPr id="0" name=""/>
        <dsp:cNvSpPr/>
      </dsp:nvSpPr>
      <dsp:spPr>
        <a:xfrm>
          <a:off x="7074913" y="38626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ACFDE-84A2-4181-9E06-F9261876324B}">
      <dsp:nvSpPr>
        <dsp:cNvPr id="0" name=""/>
        <dsp:cNvSpPr/>
      </dsp:nvSpPr>
      <dsp:spPr>
        <a:xfrm>
          <a:off x="5886913" y="2824326"/>
          <a:ext cx="432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By: Junaeed</a:t>
          </a:r>
          <a:endParaRPr lang="en-US" sz="1100" kern="1200"/>
        </a:p>
      </dsp:txBody>
      <dsp:txXfrm>
        <a:off x="5886913" y="2824326"/>
        <a:ext cx="4320000"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419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394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327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63120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078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7062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0317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325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3728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8270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3669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14024946"/>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www.capterra.ec/software/145716/visual-paradigm" TargetMode="External"/><Relationship Id="rId2" Type="http://schemas.openxmlformats.org/officeDocument/2006/relationships/hyperlink" Target="https://creately.com/es/tour-de-productos/" TargetMode="External"/><Relationship Id="rId1" Type="http://schemas.openxmlformats.org/officeDocument/2006/relationships/slideLayout" Target="../slideLayouts/slideLayout9.xml"/><Relationship Id="rId5" Type="http://schemas.openxmlformats.org/officeDocument/2006/relationships/hyperlink" Target="https://inspiratics.org/recursos-educativos/trello-una-herramienta-para-organizar-tus-proyectos-educativos/" TargetMode="External"/><Relationship Id="rId4" Type="http://schemas.openxmlformats.org/officeDocument/2006/relationships/hyperlink" Target="https://spiegato.com/es/que-es-adobe-illustr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1372D-7EDA-4E1C-B7DA-3EFF75427533}"/>
              </a:ext>
            </a:extLst>
          </p:cNvPr>
          <p:cNvSpPr>
            <a:spLocks noGrp="1"/>
          </p:cNvSpPr>
          <p:nvPr>
            <p:ph type="ctrTitle"/>
          </p:nvPr>
        </p:nvSpPr>
        <p:spPr>
          <a:xfrm>
            <a:off x="634276" y="803705"/>
            <a:ext cx="4208656" cy="3034857"/>
          </a:xfrm>
        </p:spPr>
        <p:txBody>
          <a:bodyPr vert="horz" lIns="228600" tIns="228600" rIns="228600" bIns="228600" rtlCol="0" anchor="b">
            <a:normAutofit/>
          </a:bodyPr>
          <a:lstStyle/>
          <a:p>
            <a:pPr algn="r"/>
            <a:r>
              <a:rPr lang="en-US" sz="5400">
                <a:solidFill>
                  <a:srgbClr val="FFFFFF"/>
                </a:solidFill>
              </a:rPr>
              <a:t>Debug Entities</a:t>
            </a:r>
          </a:p>
        </p:txBody>
      </p:sp>
      <p:sp>
        <p:nvSpPr>
          <p:cNvPr id="3" name="Subtitle 2">
            <a:extLst>
              <a:ext uri="{FF2B5EF4-FFF2-40B4-BE49-F238E27FC236}">
                <a16:creationId xmlns:a16="http://schemas.microsoft.com/office/drawing/2014/main" id="{35573385-251C-45A5-B6DD-4ED5B4A74CDA}"/>
              </a:ext>
            </a:extLst>
          </p:cNvPr>
          <p:cNvSpPr>
            <a:spLocks noGrp="1"/>
          </p:cNvSpPr>
          <p:nvPr>
            <p:ph type="subTitle" idx="1"/>
          </p:nvPr>
        </p:nvSpPr>
        <p:spPr>
          <a:xfrm>
            <a:off x="638921" y="4013165"/>
            <a:ext cx="4204012" cy="2205732"/>
          </a:xfrm>
        </p:spPr>
        <p:txBody>
          <a:bodyPr vert="horz" lIns="91440" tIns="45720" rIns="91440" bIns="45720" rtlCol="0" anchor="t">
            <a:normAutofit/>
          </a:bodyPr>
          <a:lstStyle/>
          <a:p>
            <a:pPr indent="-228600" algn="r">
              <a:buFont typeface="Wingdings" panose="05000000000000000000" pitchFamily="2" charset="2"/>
              <a:buChar char="§"/>
            </a:pPr>
            <a:r>
              <a:rPr lang="en-US" sz="1700" b="1" u="sng">
                <a:solidFill>
                  <a:srgbClr val="FFFFFF"/>
                </a:solidFill>
              </a:rPr>
              <a:t>Team members: </a:t>
            </a:r>
          </a:p>
          <a:p>
            <a:pPr indent="-228600" algn="r">
              <a:buFont typeface="Wingdings" panose="05000000000000000000" pitchFamily="2" charset="2"/>
              <a:buChar char="§"/>
            </a:pPr>
            <a:r>
              <a:rPr lang="en-US" sz="1700">
                <a:solidFill>
                  <a:srgbClr val="FFFFFF"/>
                </a:solidFill>
              </a:rPr>
              <a:t>Irfan Essa 4008609</a:t>
            </a:r>
            <a:endParaRPr lang="en-US" sz="1700">
              <a:solidFill>
                <a:srgbClr val="FFFFFF"/>
              </a:solidFill>
              <a:cs typeface="Calibri"/>
            </a:endParaRPr>
          </a:p>
          <a:p>
            <a:pPr indent="-228600" algn="r">
              <a:buFont typeface="Wingdings" panose="05000000000000000000" pitchFamily="2" charset="2"/>
              <a:buChar char="§"/>
            </a:pPr>
            <a:r>
              <a:rPr lang="en-US" sz="1700">
                <a:solidFill>
                  <a:srgbClr val="FFFFFF"/>
                </a:solidFill>
              </a:rPr>
              <a:t>Hussain Junaeed 4030284</a:t>
            </a:r>
            <a:endParaRPr lang="en-US" sz="1700">
              <a:solidFill>
                <a:srgbClr val="FFFFFF"/>
              </a:solidFill>
              <a:cs typeface="Calibri"/>
            </a:endParaRPr>
          </a:p>
          <a:p>
            <a:pPr indent="-228600" algn="r">
              <a:buFont typeface="Wingdings" panose="05000000000000000000" pitchFamily="2" charset="2"/>
              <a:buChar char="§"/>
            </a:pPr>
            <a:r>
              <a:rPr lang="en-US" sz="1700">
                <a:solidFill>
                  <a:srgbClr val="FFFFFF"/>
                </a:solidFill>
              </a:rPr>
              <a:t>Maria Gutierrez 4031649</a:t>
            </a:r>
            <a:endParaRPr lang="en-US" sz="1700">
              <a:solidFill>
                <a:srgbClr val="FFFFFF"/>
              </a:solidFill>
              <a:cs typeface="Calibri"/>
            </a:endParaRPr>
          </a:p>
          <a:p>
            <a:pPr indent="-228600" algn="r">
              <a:buFont typeface="Wingdings" panose="05000000000000000000" pitchFamily="2" charset="2"/>
              <a:buChar char="§"/>
            </a:pPr>
            <a:r>
              <a:rPr lang="en-US" sz="1700">
                <a:solidFill>
                  <a:srgbClr val="FFFFFF"/>
                </a:solidFill>
              </a:rPr>
              <a:t>Waque Hasan 4026348</a:t>
            </a:r>
            <a:endParaRPr lang="en-US" sz="1700">
              <a:solidFill>
                <a:srgbClr val="FFFFFF"/>
              </a:solidFill>
              <a:cs typeface="Calibri"/>
            </a:endParaRPr>
          </a:p>
          <a:p>
            <a:pPr indent="-228600" algn="r">
              <a:buFont typeface="Wingdings" panose="05000000000000000000" pitchFamily="2" charset="2"/>
              <a:buChar char="§"/>
            </a:pPr>
            <a:r>
              <a:rPr lang="en-US" sz="1700">
                <a:solidFill>
                  <a:srgbClr val="FFFFFF"/>
                </a:solidFill>
              </a:rPr>
              <a:t>Abdullahi Farah 4021699</a:t>
            </a:r>
            <a:endParaRPr lang="en-US" sz="1700">
              <a:solidFill>
                <a:srgbClr val="FFFFFF"/>
              </a:solidFill>
              <a:cs typeface="Calibri"/>
            </a:endParaRPr>
          </a:p>
          <a:p>
            <a:pPr indent="-228600" algn="r">
              <a:buFont typeface="Wingdings" panose="05000000000000000000" pitchFamily="2" charset="2"/>
              <a:buChar char="§"/>
            </a:pPr>
            <a:endParaRPr lang="en-US" sz="1700">
              <a:solidFill>
                <a:srgbClr val="FFFFFF"/>
              </a:solidFill>
            </a:endParaRPr>
          </a:p>
          <a:p>
            <a:pPr indent="-228600" algn="r">
              <a:buFont typeface="Wingdings" panose="05000000000000000000" pitchFamily="2" charset="2"/>
              <a:buChar char="§"/>
            </a:pPr>
            <a:endParaRPr lang="en-US" sz="1700">
              <a:solidFill>
                <a:srgbClr val="FFFFFF"/>
              </a:solidFill>
            </a:endParaRPr>
          </a:p>
        </p:txBody>
      </p:sp>
      <p:cxnSp>
        <p:nvCxnSpPr>
          <p:cNvPr id="101" name="Straight Connector 11">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CFE8047A-FDD4-48C7-ADEF-5191DBA30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903" y="640080"/>
            <a:ext cx="5355663" cy="5578816"/>
          </a:xfrm>
          <a:prstGeom prst="rect">
            <a:avLst/>
          </a:prstGeom>
        </p:spPr>
      </p:pic>
    </p:spTree>
    <p:extLst>
      <p:ext uri="{BB962C8B-B14F-4D97-AF65-F5344CB8AC3E}">
        <p14:creationId xmlns:p14="http://schemas.microsoft.com/office/powerpoint/2010/main" val="267925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98B1A3-50D8-4A62-9A65-34CD046396F9}"/>
              </a:ext>
            </a:extLst>
          </p:cNvPr>
          <p:cNvSpPr txBox="1"/>
          <p:nvPr/>
        </p:nvSpPr>
        <p:spPr>
          <a:xfrm>
            <a:off x="3203863" y="6189165"/>
            <a:ext cx="28782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rial"/>
                <a:cs typeface="Arial"/>
              </a:rPr>
              <a:t>Figure 2 – Sign up form</a:t>
            </a:r>
          </a:p>
        </p:txBody>
      </p:sp>
      <p:sp>
        <p:nvSpPr>
          <p:cNvPr id="8" name="TextBox 7">
            <a:extLst>
              <a:ext uri="{FF2B5EF4-FFF2-40B4-BE49-F238E27FC236}">
                <a16:creationId xmlns:a16="http://schemas.microsoft.com/office/drawing/2014/main" id="{14BE6714-CB74-46F7-A256-6EBFB00C63A2}"/>
              </a:ext>
            </a:extLst>
          </p:cNvPr>
          <p:cNvSpPr txBox="1"/>
          <p:nvPr/>
        </p:nvSpPr>
        <p:spPr>
          <a:xfrm>
            <a:off x="316297" y="6185378"/>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Figure 1 – Log in page</a:t>
            </a:r>
          </a:p>
        </p:txBody>
      </p:sp>
      <p:sp>
        <p:nvSpPr>
          <p:cNvPr id="11" name="TextBox 10">
            <a:extLst>
              <a:ext uri="{FF2B5EF4-FFF2-40B4-BE49-F238E27FC236}">
                <a16:creationId xmlns:a16="http://schemas.microsoft.com/office/drawing/2014/main" id="{05CB92BA-68AD-4AF0-9BEA-6B50DF0B5BF6}"/>
              </a:ext>
            </a:extLst>
          </p:cNvPr>
          <p:cNvSpPr txBox="1"/>
          <p:nvPr/>
        </p:nvSpPr>
        <p:spPr>
          <a:xfrm>
            <a:off x="6093946" y="6189535"/>
            <a:ext cx="30711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Arial"/>
                <a:cs typeface="Arial"/>
              </a:rPr>
              <a:t>Figure 3 – Create project</a:t>
            </a:r>
          </a:p>
        </p:txBody>
      </p:sp>
      <p:pic>
        <p:nvPicPr>
          <p:cNvPr id="12" name="Picture 12" descr="A picture containing text, monitor, iPod, electronics&#10;&#10;Description automatically generated">
            <a:extLst>
              <a:ext uri="{FF2B5EF4-FFF2-40B4-BE49-F238E27FC236}">
                <a16:creationId xmlns:a16="http://schemas.microsoft.com/office/drawing/2014/main" id="{737C9EE4-8C34-48CA-9D03-69B1114088FD}"/>
              </a:ext>
            </a:extLst>
          </p:cNvPr>
          <p:cNvPicPr>
            <a:picLocks noChangeAspect="1"/>
          </p:cNvPicPr>
          <p:nvPr/>
        </p:nvPicPr>
        <p:blipFill rotWithShape="1">
          <a:blip r:embed="rId2"/>
          <a:srcRect t="4225" r="-508" b="6808"/>
          <a:stretch/>
        </p:blipFill>
        <p:spPr>
          <a:xfrm>
            <a:off x="3059489" y="165903"/>
            <a:ext cx="3154232" cy="6014339"/>
          </a:xfrm>
          <a:prstGeom prst="rect">
            <a:avLst/>
          </a:prstGeom>
        </p:spPr>
      </p:pic>
      <p:pic>
        <p:nvPicPr>
          <p:cNvPr id="13" name="Picture 13">
            <a:extLst>
              <a:ext uri="{FF2B5EF4-FFF2-40B4-BE49-F238E27FC236}">
                <a16:creationId xmlns:a16="http://schemas.microsoft.com/office/drawing/2014/main" id="{B3B3D5A9-6274-41E4-AD06-B9C5103BB416}"/>
              </a:ext>
            </a:extLst>
          </p:cNvPr>
          <p:cNvPicPr>
            <a:picLocks noChangeAspect="1"/>
          </p:cNvPicPr>
          <p:nvPr/>
        </p:nvPicPr>
        <p:blipFill rotWithShape="1">
          <a:blip r:embed="rId3"/>
          <a:srcRect t="4184" r="-301" b="6546"/>
          <a:stretch/>
        </p:blipFill>
        <p:spPr>
          <a:xfrm>
            <a:off x="6091112" y="223778"/>
            <a:ext cx="3057778" cy="5957125"/>
          </a:xfrm>
          <a:prstGeom prst="rect">
            <a:avLst/>
          </a:prstGeom>
        </p:spPr>
      </p:pic>
      <p:pic>
        <p:nvPicPr>
          <p:cNvPr id="19" name="Picture 18" descr="A picture containing text, monitor, iPod, electronics&#10;&#10;Description automatically generated">
            <a:extLst>
              <a:ext uri="{FF2B5EF4-FFF2-40B4-BE49-F238E27FC236}">
                <a16:creationId xmlns:a16="http://schemas.microsoft.com/office/drawing/2014/main" id="{96189B90-BDE8-4BA1-8D91-BC5EA62E5BEB}"/>
              </a:ext>
            </a:extLst>
          </p:cNvPr>
          <p:cNvPicPr>
            <a:picLocks noChangeAspect="1"/>
          </p:cNvPicPr>
          <p:nvPr/>
        </p:nvPicPr>
        <p:blipFill rotWithShape="1">
          <a:blip r:embed="rId4"/>
          <a:srcRect l="2575" t="6553" r="2752" b="5689"/>
          <a:stretch/>
        </p:blipFill>
        <p:spPr>
          <a:xfrm>
            <a:off x="9107425" y="223777"/>
            <a:ext cx="2986774" cy="5957618"/>
          </a:xfrm>
          <a:prstGeom prst="rect">
            <a:avLst/>
          </a:prstGeom>
        </p:spPr>
      </p:pic>
      <p:sp>
        <p:nvSpPr>
          <p:cNvPr id="20" name="TextBox 2">
            <a:extLst>
              <a:ext uri="{FF2B5EF4-FFF2-40B4-BE49-F238E27FC236}">
                <a16:creationId xmlns:a16="http://schemas.microsoft.com/office/drawing/2014/main" id="{3A8DF15A-3294-4C26-9A6F-72843E3E4078}"/>
              </a:ext>
            </a:extLst>
          </p:cNvPr>
          <p:cNvSpPr txBox="1"/>
          <p:nvPr/>
        </p:nvSpPr>
        <p:spPr>
          <a:xfrm>
            <a:off x="9238449" y="6166087"/>
            <a:ext cx="2743199"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a:latin typeface="Arial"/>
                <a:ea typeface="+mn-lt"/>
                <a:cs typeface="Arial"/>
              </a:rPr>
              <a:t>Figure 4 – Join project</a:t>
            </a:r>
          </a:p>
          <a:p>
            <a:pPr algn="ctr"/>
            <a:endParaRPr lang="en-US" sz="2000">
              <a:latin typeface="Arial"/>
              <a:cs typeface="Arial"/>
            </a:endParaRPr>
          </a:p>
        </p:txBody>
      </p:sp>
      <p:pic>
        <p:nvPicPr>
          <p:cNvPr id="10" name="Picture 11" descr="Graphical user interface, application&#10;&#10;Description automatically generated">
            <a:extLst>
              <a:ext uri="{FF2B5EF4-FFF2-40B4-BE49-F238E27FC236}">
                <a16:creationId xmlns:a16="http://schemas.microsoft.com/office/drawing/2014/main" id="{6A28495A-2CBC-4FC8-94C4-EA3CAC930D47}"/>
              </a:ext>
            </a:extLst>
          </p:cNvPr>
          <p:cNvPicPr>
            <a:picLocks noChangeAspect="1"/>
          </p:cNvPicPr>
          <p:nvPr/>
        </p:nvPicPr>
        <p:blipFill rotWithShape="1">
          <a:blip r:embed="rId5"/>
          <a:srcRect l="2454" t="4499" r="2556" b="6821"/>
          <a:stretch/>
        </p:blipFill>
        <p:spPr>
          <a:xfrm>
            <a:off x="178377" y="165905"/>
            <a:ext cx="3072333" cy="6012471"/>
          </a:xfrm>
          <a:prstGeom prst="rect">
            <a:avLst/>
          </a:prstGeom>
        </p:spPr>
      </p:pic>
    </p:spTree>
    <p:extLst>
      <p:ext uri="{BB962C8B-B14F-4D97-AF65-F5344CB8AC3E}">
        <p14:creationId xmlns:p14="http://schemas.microsoft.com/office/powerpoint/2010/main" val="300646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A picture containing text, electronics, screenshot&#10;&#10;Description automatically generated">
            <a:extLst>
              <a:ext uri="{FF2B5EF4-FFF2-40B4-BE49-F238E27FC236}">
                <a16:creationId xmlns:a16="http://schemas.microsoft.com/office/drawing/2014/main" id="{6FE9ECF2-382C-47F2-8441-41ED76FD62D1}"/>
              </a:ext>
            </a:extLst>
          </p:cNvPr>
          <p:cNvPicPr>
            <a:picLocks noChangeAspect="1"/>
          </p:cNvPicPr>
          <p:nvPr/>
        </p:nvPicPr>
        <p:blipFill rotWithShape="1">
          <a:blip r:embed="rId2"/>
          <a:srcRect l="2538" t="4695" r="3553" b="8451"/>
          <a:stretch/>
        </p:blipFill>
        <p:spPr>
          <a:xfrm>
            <a:off x="6177921" y="165903"/>
            <a:ext cx="3009546" cy="6033510"/>
          </a:xfrm>
          <a:prstGeom prst="rect">
            <a:avLst/>
          </a:prstGeom>
        </p:spPr>
      </p:pic>
      <p:pic>
        <p:nvPicPr>
          <p:cNvPr id="13" name="Picture 13">
            <a:extLst>
              <a:ext uri="{FF2B5EF4-FFF2-40B4-BE49-F238E27FC236}">
                <a16:creationId xmlns:a16="http://schemas.microsoft.com/office/drawing/2014/main" id="{C646B186-5606-40F2-B95B-EE856D1053BB}"/>
              </a:ext>
            </a:extLst>
          </p:cNvPr>
          <p:cNvPicPr>
            <a:picLocks noChangeAspect="1"/>
          </p:cNvPicPr>
          <p:nvPr/>
        </p:nvPicPr>
        <p:blipFill rotWithShape="1">
          <a:blip r:embed="rId3"/>
          <a:srcRect l="2915" t="4038" r="2332" b="8614"/>
          <a:stretch/>
        </p:blipFill>
        <p:spPr>
          <a:xfrm>
            <a:off x="178379" y="165905"/>
            <a:ext cx="3060118" cy="6112474"/>
          </a:xfrm>
          <a:prstGeom prst="rect">
            <a:avLst/>
          </a:prstGeom>
        </p:spPr>
      </p:pic>
      <p:sp>
        <p:nvSpPr>
          <p:cNvPr id="17" name="TextBox 16">
            <a:extLst>
              <a:ext uri="{FF2B5EF4-FFF2-40B4-BE49-F238E27FC236}">
                <a16:creationId xmlns:a16="http://schemas.microsoft.com/office/drawing/2014/main" id="{5F157EF9-20BE-4571-A5AE-4983B79E664D}"/>
              </a:ext>
            </a:extLst>
          </p:cNvPr>
          <p:cNvSpPr txBox="1"/>
          <p:nvPr/>
        </p:nvSpPr>
        <p:spPr>
          <a:xfrm>
            <a:off x="3248629" y="6277336"/>
            <a:ext cx="2907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Figure 6 – View project​s</a:t>
            </a:r>
          </a:p>
        </p:txBody>
      </p:sp>
      <p:sp>
        <p:nvSpPr>
          <p:cNvPr id="18" name="TextBox 17">
            <a:extLst>
              <a:ext uri="{FF2B5EF4-FFF2-40B4-BE49-F238E27FC236}">
                <a16:creationId xmlns:a16="http://schemas.microsoft.com/office/drawing/2014/main" id="{7602B44E-8D86-42BF-9ACF-27F041E22DEA}"/>
              </a:ext>
            </a:extLst>
          </p:cNvPr>
          <p:cNvSpPr txBox="1"/>
          <p:nvPr/>
        </p:nvSpPr>
        <p:spPr>
          <a:xfrm>
            <a:off x="104172" y="6277337"/>
            <a:ext cx="3225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Figure 5 – Submit feedback</a:t>
            </a:r>
          </a:p>
        </p:txBody>
      </p:sp>
      <p:pic>
        <p:nvPicPr>
          <p:cNvPr id="12" name="Picture 12" descr="Graphical user interface, application&#10;&#10;Description automatically generated">
            <a:extLst>
              <a:ext uri="{FF2B5EF4-FFF2-40B4-BE49-F238E27FC236}">
                <a16:creationId xmlns:a16="http://schemas.microsoft.com/office/drawing/2014/main" id="{707AE456-2C8E-4A4F-999F-3E62C8ED3CCE}"/>
              </a:ext>
            </a:extLst>
          </p:cNvPr>
          <p:cNvPicPr>
            <a:picLocks noChangeAspect="1"/>
          </p:cNvPicPr>
          <p:nvPr/>
        </p:nvPicPr>
        <p:blipFill rotWithShape="1">
          <a:blip r:embed="rId4"/>
          <a:srcRect l="3003" t="6077" r="3003" b="7459"/>
          <a:stretch/>
        </p:blipFill>
        <p:spPr>
          <a:xfrm>
            <a:off x="3187796" y="165903"/>
            <a:ext cx="3022308" cy="6053491"/>
          </a:xfrm>
          <a:prstGeom prst="rect">
            <a:avLst/>
          </a:prstGeom>
        </p:spPr>
      </p:pic>
      <p:pic>
        <p:nvPicPr>
          <p:cNvPr id="11" name="Picture 11" descr="A picture containing text, monitor, iPod, electronics&#10;&#10;Description automatically generated">
            <a:extLst>
              <a:ext uri="{FF2B5EF4-FFF2-40B4-BE49-F238E27FC236}">
                <a16:creationId xmlns:a16="http://schemas.microsoft.com/office/drawing/2014/main" id="{D5FDADE8-0507-484B-869F-8D1B5D29BC2A}"/>
              </a:ext>
            </a:extLst>
          </p:cNvPr>
          <p:cNvPicPr>
            <a:picLocks noChangeAspect="1"/>
          </p:cNvPicPr>
          <p:nvPr/>
        </p:nvPicPr>
        <p:blipFill rotWithShape="1">
          <a:blip r:embed="rId5"/>
          <a:srcRect l="3553" t="6338" r="2538" b="6573"/>
          <a:stretch/>
        </p:blipFill>
        <p:spPr>
          <a:xfrm>
            <a:off x="9119819" y="204485"/>
            <a:ext cx="3009546" cy="6033526"/>
          </a:xfrm>
          <a:prstGeom prst="rect">
            <a:avLst/>
          </a:prstGeom>
        </p:spPr>
      </p:pic>
      <p:sp>
        <p:nvSpPr>
          <p:cNvPr id="19" name="TextBox 18">
            <a:extLst>
              <a:ext uri="{FF2B5EF4-FFF2-40B4-BE49-F238E27FC236}">
                <a16:creationId xmlns:a16="http://schemas.microsoft.com/office/drawing/2014/main" id="{A1C2FF66-7890-4A2D-8186-3E90FE32794F}"/>
              </a:ext>
            </a:extLst>
          </p:cNvPr>
          <p:cNvSpPr txBox="1"/>
          <p:nvPr/>
        </p:nvSpPr>
        <p:spPr>
          <a:xfrm>
            <a:off x="6219464" y="6277336"/>
            <a:ext cx="3148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Figure 7 – View feedback</a:t>
            </a:r>
          </a:p>
        </p:txBody>
      </p:sp>
      <p:sp>
        <p:nvSpPr>
          <p:cNvPr id="20" name="TextBox 19">
            <a:extLst>
              <a:ext uri="{FF2B5EF4-FFF2-40B4-BE49-F238E27FC236}">
                <a16:creationId xmlns:a16="http://schemas.microsoft.com/office/drawing/2014/main" id="{50D30E77-9A46-43BE-91D6-F19B1ED00888}"/>
              </a:ext>
            </a:extLst>
          </p:cNvPr>
          <p:cNvSpPr txBox="1"/>
          <p:nvPr/>
        </p:nvSpPr>
        <p:spPr>
          <a:xfrm>
            <a:off x="9180654" y="6277335"/>
            <a:ext cx="2907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Calibri"/>
              </a:rPr>
              <a:t>Figure 8– Edit profile</a:t>
            </a:r>
          </a:p>
        </p:txBody>
      </p:sp>
    </p:spTree>
    <p:extLst>
      <p:ext uri="{BB962C8B-B14F-4D97-AF65-F5344CB8AC3E}">
        <p14:creationId xmlns:p14="http://schemas.microsoft.com/office/powerpoint/2010/main" val="337225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245C8489-4683-4A9A-A514-AECE0F5AC673}"/>
              </a:ext>
            </a:extLst>
          </p:cNvPr>
          <p:cNvPicPr>
            <a:picLocks noChangeAspect="1"/>
          </p:cNvPicPr>
          <p:nvPr/>
        </p:nvPicPr>
        <p:blipFill>
          <a:blip r:embed="rId2"/>
          <a:stretch>
            <a:fillRect/>
          </a:stretch>
        </p:blipFill>
        <p:spPr>
          <a:xfrm>
            <a:off x="1341438" y="2514600"/>
            <a:ext cx="4706938" cy="3252788"/>
          </a:xfrm>
          <a:prstGeom prst="rect">
            <a:avLst/>
          </a:prstGeom>
        </p:spPr>
      </p:pic>
      <p:sp>
        <p:nvSpPr>
          <p:cNvPr id="6" name="TextBox 5">
            <a:extLst>
              <a:ext uri="{FF2B5EF4-FFF2-40B4-BE49-F238E27FC236}">
                <a16:creationId xmlns:a16="http://schemas.microsoft.com/office/drawing/2014/main" id="{4C1C3309-D56D-4F79-BEE2-2CE44C920D1B}"/>
              </a:ext>
            </a:extLst>
          </p:cNvPr>
          <p:cNvSpPr txBox="1"/>
          <p:nvPr/>
        </p:nvSpPr>
        <p:spPr>
          <a:xfrm>
            <a:off x="1341438" y="5116513"/>
            <a:ext cx="4706938" cy="65087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rPr>
              <a:t>Figure 9 – Join team (desktop</a:t>
            </a:r>
          </a:p>
        </p:txBody>
      </p:sp>
      <p:pic>
        <p:nvPicPr>
          <p:cNvPr id="5" name="Picture 5" descr="Graphical user interface, text, application&#10;&#10;Description automatically generated">
            <a:extLst>
              <a:ext uri="{FF2B5EF4-FFF2-40B4-BE49-F238E27FC236}">
                <a16:creationId xmlns:a16="http://schemas.microsoft.com/office/drawing/2014/main" id="{BDB6D5FA-6A84-421C-AE1F-DFF789950681}"/>
              </a:ext>
            </a:extLst>
          </p:cNvPr>
          <p:cNvPicPr>
            <a:picLocks noChangeAspect="1"/>
          </p:cNvPicPr>
          <p:nvPr/>
        </p:nvPicPr>
        <p:blipFill>
          <a:blip r:embed="rId3"/>
          <a:stretch>
            <a:fillRect/>
          </a:stretch>
        </p:blipFill>
        <p:spPr>
          <a:xfrm>
            <a:off x="6113463" y="2514600"/>
            <a:ext cx="4737100" cy="3252788"/>
          </a:xfrm>
          <a:prstGeom prst="rect">
            <a:avLst/>
          </a:prstGeom>
        </p:spPr>
      </p:pic>
      <p:sp>
        <p:nvSpPr>
          <p:cNvPr id="7" name="TextBox 6">
            <a:extLst>
              <a:ext uri="{FF2B5EF4-FFF2-40B4-BE49-F238E27FC236}">
                <a16:creationId xmlns:a16="http://schemas.microsoft.com/office/drawing/2014/main" id="{867C9662-7BD7-4623-A765-17F01A3E3A2A}"/>
              </a:ext>
            </a:extLst>
          </p:cNvPr>
          <p:cNvSpPr txBox="1"/>
          <p:nvPr/>
        </p:nvSpPr>
        <p:spPr>
          <a:xfrm>
            <a:off x="6113463" y="5116513"/>
            <a:ext cx="4737100" cy="65087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rPr>
              <a:t>Figure 10 – Sign up (desktop)</a:t>
            </a:r>
          </a:p>
        </p:txBody>
      </p:sp>
      <p:sp>
        <p:nvSpPr>
          <p:cNvPr id="2" name="Title 1">
            <a:extLst>
              <a:ext uri="{FF2B5EF4-FFF2-40B4-BE49-F238E27FC236}">
                <a16:creationId xmlns:a16="http://schemas.microsoft.com/office/drawing/2014/main" id="{1D1E1376-8F0D-4DBE-9333-36735CA7BFB3}"/>
              </a:ext>
            </a:extLst>
          </p:cNvPr>
          <p:cNvSpPr>
            <a:spLocks noGrp="1"/>
          </p:cNvSpPr>
          <p:nvPr>
            <p:ph type="title"/>
          </p:nvPr>
        </p:nvSpPr>
        <p:spPr>
          <a:xfrm>
            <a:off x="2209800" y="914737"/>
            <a:ext cx="7772400" cy="1012806"/>
          </a:xfrm>
          <a:solidFill>
            <a:srgbClr val="FFFFFF">
              <a:alpha val="10000"/>
            </a:srgbClr>
          </a:solidFill>
          <a:ln w="25400" cap="sq">
            <a:solidFill>
              <a:schemeClr val="tx1"/>
            </a:solidFill>
            <a:miter lim="800000"/>
          </a:ln>
        </p:spPr>
        <p:txBody>
          <a:bodyPr>
            <a:normAutofit/>
          </a:bodyPr>
          <a:lstStyle/>
          <a:p>
            <a:pPr algn="ctr"/>
            <a:r>
              <a:rPr lang="en-US" sz="2800">
                <a:cs typeface="Calibri Light"/>
              </a:rPr>
              <a:t>Web application examples</a:t>
            </a:r>
            <a:endParaRPr lang="en-US" sz="2800"/>
          </a:p>
        </p:txBody>
      </p:sp>
    </p:spTree>
    <p:extLst>
      <p:ext uri="{BB962C8B-B14F-4D97-AF65-F5344CB8AC3E}">
        <p14:creationId xmlns:p14="http://schemas.microsoft.com/office/powerpoint/2010/main" val="155682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1F59-C3F5-4050-A905-4EA5DD027288}"/>
              </a:ext>
            </a:extLst>
          </p:cNvPr>
          <p:cNvSpPr>
            <a:spLocks noGrp="1"/>
          </p:cNvSpPr>
          <p:nvPr>
            <p:ph type="title"/>
          </p:nvPr>
        </p:nvSpPr>
        <p:spPr>
          <a:xfrm>
            <a:off x="7197213" y="499533"/>
            <a:ext cx="4345858" cy="1658198"/>
          </a:xfrm>
        </p:spPr>
        <p:txBody>
          <a:bodyPr vert="horz" lIns="91440" tIns="45720" rIns="91440" bIns="45720" rtlCol="0" anchor="ctr">
            <a:normAutofit/>
          </a:bodyPr>
          <a:lstStyle/>
          <a:p>
            <a:r>
              <a:rPr lang="en-US" sz="4800" b="1">
                <a:solidFill>
                  <a:srgbClr val="8F6C32"/>
                </a:solidFill>
              </a:rPr>
              <a:t>Work breakdown</a:t>
            </a:r>
          </a:p>
        </p:txBody>
      </p:sp>
      <p:pic>
        <p:nvPicPr>
          <p:cNvPr id="19" name="Picture 23">
            <a:extLst>
              <a:ext uri="{FF2B5EF4-FFF2-40B4-BE49-F238E27FC236}">
                <a16:creationId xmlns:a16="http://schemas.microsoft.com/office/drawing/2014/main" id="{55871716-9F6B-42AE-A985-86429576BBA1}"/>
              </a:ext>
            </a:extLst>
          </p:cNvPr>
          <p:cNvPicPr>
            <a:picLocks noGrp="1" noChangeAspect="1"/>
          </p:cNvPicPr>
          <p:nvPr>
            <p:ph type="pic" idx="1"/>
          </p:nvPr>
        </p:nvPicPr>
        <p:blipFill rotWithShape="1">
          <a:blip r:embed="rId2"/>
          <a:srcRect l="7862" r="7862"/>
          <a:stretch/>
        </p:blipFill>
        <p:spPr>
          <a:xfrm>
            <a:off x="643192" y="1118111"/>
            <a:ext cx="5451627" cy="4301737"/>
          </a:xfrm>
          <a:prstGeom prst="rect">
            <a:avLst/>
          </a:prstGeom>
        </p:spPr>
      </p:pic>
      <p:sp>
        <p:nvSpPr>
          <p:cNvPr id="5" name="Text Placeholder 4">
            <a:extLst>
              <a:ext uri="{FF2B5EF4-FFF2-40B4-BE49-F238E27FC236}">
                <a16:creationId xmlns:a16="http://schemas.microsoft.com/office/drawing/2014/main" id="{BFAB5B34-839F-44D5-B813-92CDEA381826}"/>
              </a:ext>
            </a:extLst>
          </p:cNvPr>
          <p:cNvSpPr>
            <a:spLocks noGrp="1"/>
          </p:cNvSpPr>
          <p:nvPr>
            <p:ph type="body" sz="half" idx="2"/>
          </p:nvPr>
        </p:nvSpPr>
        <p:spPr>
          <a:xfrm>
            <a:off x="7197213" y="2011680"/>
            <a:ext cx="4345858" cy="3864732"/>
          </a:xfrm>
        </p:spPr>
        <p:txBody>
          <a:bodyPr vert="horz" lIns="91440" tIns="45720" rIns="91440" bIns="45720" rtlCol="0">
            <a:normAutofit/>
          </a:bodyPr>
          <a:lstStyle/>
          <a:p>
            <a:pPr marL="285750" indent="-228600">
              <a:lnSpc>
                <a:spcPct val="85000"/>
              </a:lnSpc>
              <a:buFont typeface="Arial" pitchFamily="34" charset="0"/>
              <a:buChar char=" "/>
            </a:pPr>
            <a:r>
              <a:rPr lang="en-US" b="1">
                <a:solidFill>
                  <a:schemeClr val="tx1">
                    <a:lumMod val="85000"/>
                    <a:lumOff val="15000"/>
                  </a:schemeClr>
                </a:solidFill>
              </a:rPr>
              <a:t>Waque + Junaeed - Project overview and technical review</a:t>
            </a:r>
            <a:endParaRPr lang="en-US">
              <a:solidFill>
                <a:schemeClr val="tx1">
                  <a:lumMod val="85000"/>
                  <a:lumOff val="15000"/>
                </a:schemeClr>
              </a:solidFill>
            </a:endParaRPr>
          </a:p>
          <a:p>
            <a:pPr marL="285750" indent="-228600">
              <a:lnSpc>
                <a:spcPct val="85000"/>
              </a:lnSpc>
              <a:buFont typeface="Arial" pitchFamily="34" charset="0"/>
              <a:buChar char=" "/>
            </a:pPr>
            <a:r>
              <a:rPr lang="en-US" b="1">
                <a:solidFill>
                  <a:schemeClr val="tx1">
                    <a:lumMod val="85000"/>
                    <a:lumOff val="15000"/>
                  </a:schemeClr>
                </a:solidFill>
              </a:rPr>
              <a:t>Irfan + Maria - Design and development</a:t>
            </a:r>
            <a:endParaRPr lang="en-US">
              <a:solidFill>
                <a:schemeClr val="tx1">
                  <a:lumMod val="85000"/>
                  <a:lumOff val="15000"/>
                </a:schemeClr>
              </a:solidFill>
            </a:endParaRPr>
          </a:p>
          <a:p>
            <a:pPr marL="285750" indent="-228600">
              <a:lnSpc>
                <a:spcPct val="85000"/>
              </a:lnSpc>
              <a:buFont typeface="Arial" pitchFamily="34" charset="0"/>
              <a:buChar char=" "/>
            </a:pPr>
            <a:r>
              <a:rPr lang="en-US" b="1">
                <a:solidFill>
                  <a:schemeClr val="tx1">
                    <a:lumMod val="85000"/>
                    <a:lumOff val="15000"/>
                  </a:schemeClr>
                </a:solidFill>
              </a:rPr>
              <a:t>Abdullahi - Team dynamics and project management</a:t>
            </a:r>
            <a:endParaRPr lang="en-US">
              <a:solidFill>
                <a:schemeClr val="tx1">
                  <a:lumMod val="85000"/>
                  <a:lumOff val="15000"/>
                </a:schemeClr>
              </a:solidFill>
            </a:endParaRPr>
          </a:p>
        </p:txBody>
      </p:sp>
    </p:spTree>
    <p:extLst>
      <p:ext uri="{BB962C8B-B14F-4D97-AF65-F5344CB8AC3E}">
        <p14:creationId xmlns:p14="http://schemas.microsoft.com/office/powerpoint/2010/main" val="142614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DD5C-07D9-40CD-B4DA-0217C024EF8D}"/>
              </a:ext>
            </a:extLst>
          </p:cNvPr>
          <p:cNvSpPr>
            <a:spLocks noGrp="1"/>
          </p:cNvSpPr>
          <p:nvPr>
            <p:ph type="title"/>
          </p:nvPr>
        </p:nvSpPr>
        <p:spPr>
          <a:xfrm>
            <a:off x="1555377" y="1737360"/>
            <a:ext cx="2985247" cy="2524187"/>
          </a:xfrm>
        </p:spPr>
        <p:txBody>
          <a:bodyPr vert="horz" lIns="91440" tIns="45720" rIns="91440" bIns="45720" rtlCol="0" anchor="ctr">
            <a:normAutofit/>
          </a:bodyPr>
          <a:lstStyle/>
          <a:p>
            <a:pPr algn="ctr"/>
            <a:r>
              <a:rPr lang="en-US"/>
              <a:t>Team management </a:t>
            </a:r>
          </a:p>
        </p:txBody>
      </p:sp>
      <p:pic>
        <p:nvPicPr>
          <p:cNvPr id="5" name="Picture 5" descr="Icon&#10;&#10;Description automatically generated">
            <a:extLst>
              <a:ext uri="{FF2B5EF4-FFF2-40B4-BE49-F238E27FC236}">
                <a16:creationId xmlns:a16="http://schemas.microsoft.com/office/drawing/2014/main" id="{BE33CFE2-DA9C-4706-B58A-B8CA9074624B}"/>
              </a:ext>
            </a:extLst>
          </p:cNvPr>
          <p:cNvPicPr>
            <a:picLocks noGrp="1" noChangeAspect="1"/>
          </p:cNvPicPr>
          <p:nvPr>
            <p:ph type="pic" idx="1"/>
          </p:nvPr>
        </p:nvPicPr>
        <p:blipFill rotWithShape="1">
          <a:blip r:embed="rId2">
            <a:alphaModFix/>
          </a:blip>
          <a:srcRect l="25765" r="29791"/>
          <a:stretch/>
        </p:blipFill>
        <p:spPr>
          <a:xfrm>
            <a:off x="-2578" y="10"/>
            <a:ext cx="6095999" cy="6857990"/>
          </a:xfrm>
          <a:prstGeom prst="rect">
            <a:avLst/>
          </a:prstGeom>
        </p:spPr>
      </p:pic>
      <p:sp>
        <p:nvSpPr>
          <p:cNvPr id="4" name="Text Placeholder 3">
            <a:extLst>
              <a:ext uri="{FF2B5EF4-FFF2-40B4-BE49-F238E27FC236}">
                <a16:creationId xmlns:a16="http://schemas.microsoft.com/office/drawing/2014/main" id="{8A4F6CEC-71D1-424B-83F0-00B2862467B6}"/>
              </a:ext>
            </a:extLst>
          </p:cNvPr>
          <p:cNvSpPr>
            <a:spLocks noGrp="1"/>
          </p:cNvSpPr>
          <p:nvPr>
            <p:ph type="body" sz="half" idx="2"/>
          </p:nvPr>
        </p:nvSpPr>
        <p:spPr>
          <a:xfrm>
            <a:off x="7086600" y="1007160"/>
            <a:ext cx="4112222" cy="4838700"/>
          </a:xfrm>
        </p:spPr>
        <p:txBody>
          <a:bodyPr vert="horz" lIns="91440" tIns="45720" rIns="91440" bIns="45720" rtlCol="0" anchor="ctr">
            <a:normAutofit/>
          </a:bodyPr>
          <a:lstStyle/>
          <a:p>
            <a:pPr algn="ctr"/>
            <a:r>
              <a:rPr lang="en-US"/>
              <a:t>We used Trello to keep up with each other and manage our time.</a:t>
            </a:r>
          </a:p>
          <a:p>
            <a:pPr algn="ctr"/>
            <a:r>
              <a:rPr lang="en-US"/>
              <a:t>We also used WhatsApp for our meetings, and we go on a group call every Friday to always insure maximum effort in our project.</a:t>
            </a:r>
            <a:endParaRPr lang="en-US">
              <a:cs typeface="Calibri"/>
            </a:endParaRPr>
          </a:p>
          <a:p>
            <a:pPr algn="ctr">
              <a:lnSpc>
                <a:spcPct val="90000"/>
              </a:lnSpc>
            </a:pPr>
            <a:r>
              <a:rPr lang="en-US">
                <a:solidFill>
                  <a:schemeClr val="tx1">
                    <a:lumMod val="95000"/>
                    <a:lumOff val="5000"/>
                  </a:schemeClr>
                </a:solidFill>
                <a:ea typeface="+mn-lt"/>
                <a:cs typeface="+mn-lt"/>
              </a:rPr>
              <a:t>We also discuss what each member does and when they do it on the weeks our team members are not available.</a:t>
            </a:r>
            <a:endParaRPr lang="en-US">
              <a:solidFill>
                <a:schemeClr val="tx1">
                  <a:lumMod val="95000"/>
                  <a:lumOff val="5000"/>
                </a:schemeClr>
              </a:solidFill>
            </a:endParaRPr>
          </a:p>
        </p:txBody>
      </p:sp>
    </p:spTree>
    <p:extLst>
      <p:ext uri="{BB962C8B-B14F-4D97-AF65-F5344CB8AC3E}">
        <p14:creationId xmlns:p14="http://schemas.microsoft.com/office/powerpoint/2010/main" val="2163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8B83-2B4B-4C5B-87FF-5266D26D2D1A}"/>
              </a:ext>
            </a:extLst>
          </p:cNvPr>
          <p:cNvSpPr>
            <a:spLocks noGrp="1"/>
          </p:cNvSpPr>
          <p:nvPr>
            <p:ph type="title"/>
          </p:nvPr>
        </p:nvSpPr>
        <p:spPr/>
        <p:txBody>
          <a:bodyPr/>
          <a:lstStyle/>
          <a:p>
            <a:r>
              <a:rPr lang="en-US">
                <a:cs typeface="Calibri Light"/>
              </a:rPr>
              <a:t>Refrences</a:t>
            </a:r>
            <a:endParaRPr lang="en-US"/>
          </a:p>
        </p:txBody>
      </p:sp>
      <p:sp>
        <p:nvSpPr>
          <p:cNvPr id="4" name="Text Placeholder 3">
            <a:extLst>
              <a:ext uri="{FF2B5EF4-FFF2-40B4-BE49-F238E27FC236}">
                <a16:creationId xmlns:a16="http://schemas.microsoft.com/office/drawing/2014/main" id="{2B30EA99-7812-4F9B-9463-2D24E1B5F4C1}"/>
              </a:ext>
            </a:extLst>
          </p:cNvPr>
          <p:cNvSpPr>
            <a:spLocks noGrp="1"/>
          </p:cNvSpPr>
          <p:nvPr>
            <p:ph type="body" sz="half" idx="2"/>
          </p:nvPr>
        </p:nvSpPr>
        <p:spPr/>
        <p:txBody>
          <a:bodyPr vert="horz" lIns="91440" tIns="45720" rIns="91440" bIns="45720" rtlCol="0" anchor="t">
            <a:normAutofit/>
          </a:bodyPr>
          <a:lstStyle/>
          <a:p>
            <a:r>
              <a:rPr lang="en-US">
                <a:cs typeface="Calibri"/>
              </a:rPr>
              <a:t>Maria:</a:t>
            </a:r>
          </a:p>
          <a:p>
            <a:r>
              <a:rPr lang="en-US">
                <a:cs typeface="Calibri"/>
              </a:rPr>
              <a:t>- </a:t>
            </a:r>
            <a:r>
              <a:rPr lang="en-US">
                <a:ea typeface="+mn-lt"/>
                <a:cs typeface="+mn-lt"/>
              </a:rPr>
              <a:t>(2022). Retrieved 9 March 2022, from </a:t>
            </a:r>
            <a:r>
              <a:rPr lang="en-US">
                <a:ea typeface="+mn-lt"/>
                <a:cs typeface="+mn-lt"/>
                <a:hlinkClick r:id="rId2"/>
              </a:rPr>
              <a:t>https://creately.com/es/tour-de-productos/</a:t>
            </a:r>
            <a:r>
              <a:rPr lang="en-US">
                <a:ea typeface="+mn-lt"/>
                <a:cs typeface="+mn-lt"/>
              </a:rPr>
              <a:t>.</a:t>
            </a:r>
          </a:p>
          <a:p>
            <a:r>
              <a:rPr lang="en-US">
                <a:ea typeface="+mn-lt"/>
                <a:cs typeface="+mn-lt"/>
              </a:rPr>
              <a:t>-  Visual Paradigm. Capterra. (2022). Retrieved 9 March 2022, from </a:t>
            </a:r>
            <a:r>
              <a:rPr lang="en-US">
                <a:ea typeface="+mn-lt"/>
                <a:cs typeface="+mn-lt"/>
                <a:hlinkClick r:id="rId3"/>
              </a:rPr>
              <a:t>https://www.capterra.ec/software/145716/visual-paradigm</a:t>
            </a:r>
            <a:r>
              <a:rPr lang="en-US">
                <a:ea typeface="+mn-lt"/>
                <a:cs typeface="+mn-lt"/>
              </a:rPr>
              <a:t>. </a:t>
            </a:r>
          </a:p>
          <a:p>
            <a:r>
              <a:rPr lang="en-US">
                <a:cs typeface="Calibri"/>
              </a:rPr>
              <a:t>- </a:t>
            </a:r>
            <a:r>
              <a:rPr lang="en-US">
                <a:ea typeface="+mn-lt"/>
                <a:cs typeface="+mn-lt"/>
              </a:rPr>
              <a:t>Wood, B. (2022). Retrieved 9 March 2022, from </a:t>
            </a:r>
            <a:r>
              <a:rPr lang="en-US">
                <a:ea typeface="+mn-lt"/>
                <a:cs typeface="+mn-lt"/>
                <a:hlinkClick r:id="rId4"/>
              </a:rPr>
              <a:t>https://spiegato.com/es/que-es-adobe-illustrator</a:t>
            </a:r>
            <a:r>
              <a:rPr lang="en-US">
                <a:ea typeface="+mn-lt"/>
                <a:cs typeface="+mn-lt"/>
              </a:rPr>
              <a:t>. </a:t>
            </a:r>
          </a:p>
          <a:p>
            <a:r>
              <a:rPr lang="en-US">
                <a:ea typeface="+mn-lt"/>
                <a:cs typeface="+mn-lt"/>
              </a:rPr>
              <a:t>- Trello, </a:t>
            </a:r>
            <a:r>
              <a:rPr lang="en-US" err="1">
                <a:ea typeface="+mn-lt"/>
                <a:cs typeface="+mn-lt"/>
              </a:rPr>
              <a:t>Inspiratics</a:t>
            </a:r>
            <a:r>
              <a:rPr lang="en-US">
                <a:ea typeface="+mn-lt"/>
                <a:cs typeface="+mn-lt"/>
              </a:rPr>
              <a:t>. (2022). Retrieved 9 March 2022, from </a:t>
            </a:r>
            <a:r>
              <a:rPr lang="en-US">
                <a:ea typeface="+mn-lt"/>
                <a:cs typeface="+mn-lt"/>
                <a:hlinkClick r:id="rId5"/>
              </a:rPr>
              <a:t>https://inspiratics.org/recursos-educativos/trello-una-herramienta-para-organizar-tus-proyectos-educativos/</a:t>
            </a:r>
            <a:r>
              <a:rPr lang="en-US">
                <a:ea typeface="+mn-lt"/>
                <a:cs typeface="+mn-lt"/>
              </a:rPr>
              <a:t>. </a:t>
            </a:r>
          </a:p>
        </p:txBody>
      </p:sp>
    </p:spTree>
    <p:extLst>
      <p:ext uri="{BB962C8B-B14F-4D97-AF65-F5344CB8AC3E}">
        <p14:creationId xmlns:p14="http://schemas.microsoft.com/office/powerpoint/2010/main" val="234533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3C85-40F1-4B04-A9C3-6DA17D772C66}"/>
              </a:ext>
            </a:extLst>
          </p:cNvPr>
          <p:cNvSpPr>
            <a:spLocks noGrp="1"/>
          </p:cNvSpPr>
          <p:nvPr>
            <p:ph type="title"/>
          </p:nvPr>
        </p:nvSpPr>
        <p:spPr>
          <a:xfrm>
            <a:off x="838200" y="590261"/>
            <a:ext cx="10515600" cy="1100427"/>
          </a:xfrm>
        </p:spPr>
        <p:txBody>
          <a:bodyPr>
            <a:normAutofit/>
          </a:bodyPr>
          <a:lstStyle/>
          <a:p>
            <a:r>
              <a:rPr lang="en-US" sz="3200" b="1">
                <a:ea typeface="+mj-lt"/>
                <a:cs typeface="+mj-lt"/>
              </a:rPr>
              <a:t>Why we developed mobile AND web app?</a:t>
            </a:r>
            <a:br>
              <a:rPr lang="en-US" b="1">
                <a:ea typeface="+mj-lt"/>
                <a:cs typeface="+mj-lt"/>
              </a:rPr>
            </a:br>
            <a:r>
              <a:rPr lang="en-US" sz="1600" b="1">
                <a:ea typeface="+mj-lt"/>
                <a:cs typeface="+mj-lt"/>
              </a:rPr>
              <a:t>Native mobile apps are built for a specific platforms, such as IOS for Apple iPhone or Android for a Samsung devices. Web apps on the other hand are accessed via the internet browser and will adapt to whichever device you are viewing them on.</a:t>
            </a:r>
            <a:endParaRPr lang="en-US" sz="1600" b="1">
              <a:cs typeface="Calibri Light"/>
            </a:endParaRPr>
          </a:p>
        </p:txBody>
      </p:sp>
      <p:graphicFrame>
        <p:nvGraphicFramePr>
          <p:cNvPr id="4" name="Table 4">
            <a:extLst>
              <a:ext uri="{FF2B5EF4-FFF2-40B4-BE49-F238E27FC236}">
                <a16:creationId xmlns:a16="http://schemas.microsoft.com/office/drawing/2014/main" id="{B091E067-E356-4DB9-8948-72E411ADA6F2}"/>
              </a:ext>
            </a:extLst>
          </p:cNvPr>
          <p:cNvGraphicFramePr>
            <a:graphicFrameLocks noGrp="1"/>
          </p:cNvGraphicFramePr>
          <p:nvPr>
            <p:extLst>
              <p:ext uri="{D42A27DB-BD31-4B8C-83A1-F6EECF244321}">
                <p14:modId xmlns:p14="http://schemas.microsoft.com/office/powerpoint/2010/main" val="3782548775"/>
              </p:ext>
            </p:extLst>
          </p:nvPr>
        </p:nvGraphicFramePr>
        <p:xfrm>
          <a:off x="510880" y="1644488"/>
          <a:ext cx="5452516" cy="4874667"/>
        </p:xfrm>
        <a:graphic>
          <a:graphicData uri="http://schemas.openxmlformats.org/drawingml/2006/table">
            <a:tbl>
              <a:tblPr firstRow="1" bandRow="1">
                <a:tableStyleId>{5C22544A-7EE6-4342-B048-85BDC9FD1C3A}</a:tableStyleId>
              </a:tblPr>
              <a:tblGrid>
                <a:gridCol w="2726258">
                  <a:extLst>
                    <a:ext uri="{9D8B030D-6E8A-4147-A177-3AD203B41FA5}">
                      <a16:colId xmlns:a16="http://schemas.microsoft.com/office/drawing/2014/main" val="3926078590"/>
                    </a:ext>
                  </a:extLst>
                </a:gridCol>
                <a:gridCol w="2726258">
                  <a:extLst>
                    <a:ext uri="{9D8B030D-6E8A-4147-A177-3AD203B41FA5}">
                      <a16:colId xmlns:a16="http://schemas.microsoft.com/office/drawing/2014/main" val="3780289195"/>
                    </a:ext>
                  </a:extLst>
                </a:gridCol>
              </a:tblGrid>
              <a:tr h="649431">
                <a:tc>
                  <a:txBody>
                    <a:bodyPr/>
                    <a:lstStyle/>
                    <a:p>
                      <a:pPr lvl="0" algn="ctr">
                        <a:lnSpc>
                          <a:spcPct val="100000"/>
                        </a:lnSpc>
                        <a:spcBef>
                          <a:spcPts val="0"/>
                        </a:spcBef>
                        <a:spcAft>
                          <a:spcPts val="0"/>
                        </a:spcAft>
                        <a:buNone/>
                      </a:pPr>
                      <a:r>
                        <a:rPr lang="en-US" sz="1800" b="1" i="0" u="none" strike="noStrike" noProof="0">
                          <a:latin typeface="Bembo"/>
                        </a:rPr>
                        <a:t>Mobile App Pros</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r>
                        <a:rPr lang="en-US" sz="1800" b="1" i="0" u="none" strike="noStrike" noProof="0">
                          <a:latin typeface="Bembo"/>
                        </a:rPr>
                        <a:t>Mobile App Cons</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353593921"/>
                  </a:ext>
                </a:extLst>
              </a:tr>
              <a:tr h="1127848">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Faster than web apps.</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Expensive to maintain and update.</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3531877451"/>
                  </a:ext>
                </a:extLst>
              </a:tr>
              <a:tr h="1648394">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Safe and secure native apps must first be approved by the app store.</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More expensive to build than web apps.</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3317396222"/>
                  </a:ext>
                </a:extLst>
              </a:tr>
              <a:tr h="1388122">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Can work offline.</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r>
                        <a:rPr lang="en-US" sz="1800" b="1" i="0" u="none" strike="noStrike" noProof="0">
                          <a:latin typeface="Bembo"/>
                        </a:rPr>
                        <a:t>It may prove difficult to get a native app approved by the app store.</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1507638628"/>
                  </a:ext>
                </a:extLst>
              </a:tr>
            </a:tbl>
          </a:graphicData>
        </a:graphic>
      </p:graphicFrame>
      <p:graphicFrame>
        <p:nvGraphicFramePr>
          <p:cNvPr id="5" name="Table 5">
            <a:extLst>
              <a:ext uri="{FF2B5EF4-FFF2-40B4-BE49-F238E27FC236}">
                <a16:creationId xmlns:a16="http://schemas.microsoft.com/office/drawing/2014/main" id="{E6BD35D6-7592-4E11-8AD6-F9878B4F8348}"/>
              </a:ext>
            </a:extLst>
          </p:cNvPr>
          <p:cNvGraphicFramePr>
            <a:graphicFrameLocks noGrp="1"/>
          </p:cNvGraphicFramePr>
          <p:nvPr>
            <p:extLst>
              <p:ext uri="{D42A27DB-BD31-4B8C-83A1-F6EECF244321}">
                <p14:modId xmlns:p14="http://schemas.microsoft.com/office/powerpoint/2010/main" val="964447982"/>
              </p:ext>
            </p:extLst>
          </p:nvPr>
        </p:nvGraphicFramePr>
        <p:xfrm>
          <a:off x="6234545" y="1601931"/>
          <a:ext cx="5777466" cy="5029200"/>
        </p:xfrm>
        <a:graphic>
          <a:graphicData uri="http://schemas.openxmlformats.org/drawingml/2006/table">
            <a:tbl>
              <a:tblPr firstRow="1" bandRow="1">
                <a:tableStyleId>{5C22544A-7EE6-4342-B048-85BDC9FD1C3A}</a:tableStyleId>
              </a:tblPr>
              <a:tblGrid>
                <a:gridCol w="2888733">
                  <a:extLst>
                    <a:ext uri="{9D8B030D-6E8A-4147-A177-3AD203B41FA5}">
                      <a16:colId xmlns:a16="http://schemas.microsoft.com/office/drawing/2014/main" val="1210545760"/>
                    </a:ext>
                  </a:extLst>
                </a:gridCol>
                <a:gridCol w="2888733">
                  <a:extLst>
                    <a:ext uri="{9D8B030D-6E8A-4147-A177-3AD203B41FA5}">
                      <a16:colId xmlns:a16="http://schemas.microsoft.com/office/drawing/2014/main" val="3527612618"/>
                    </a:ext>
                  </a:extLst>
                </a:gridCol>
              </a:tblGrid>
              <a:tr h="893323">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Website App Pros</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Website App Cons</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2416608581"/>
                  </a:ext>
                </a:extLst>
              </a:tr>
              <a:tr h="884976">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Will update themselves.</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Do not work offline</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2126205717"/>
                  </a:ext>
                </a:extLst>
              </a:tr>
              <a:tr h="1427650">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Quicker and easier to build than mobile apps</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Slower than mobile apps, and less advanced in terms of features</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2192210163"/>
                  </a:ext>
                </a:extLst>
              </a:tr>
              <a:tr h="1686470">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Easy to maintain they have a common codebase regardless of mobile platform</a:t>
                      </a:r>
                      <a:endParaRPr lang="en-US" b="1">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a:latin typeface="Bembo"/>
                        </a:rPr>
                        <a:t>Quality and security is not always guaranteed—web apps don’t need to be approved by the app store</a:t>
                      </a:r>
                      <a:endParaRPr lang="en-US" b="1">
                        <a:latin typeface="Bembo"/>
                      </a:endParaRPr>
                    </a:p>
                    <a:p>
                      <a:pPr lvl="0" algn="ctr">
                        <a:buNone/>
                      </a:pPr>
                      <a:endParaRPr lang="en-US" b="1">
                        <a:latin typeface="Bembo"/>
                      </a:endParaRPr>
                    </a:p>
                  </a:txBody>
                  <a:tcPr/>
                </a:tc>
                <a:extLst>
                  <a:ext uri="{0D108BD9-81ED-4DB2-BD59-A6C34878D82A}">
                    <a16:rowId xmlns:a16="http://schemas.microsoft.com/office/drawing/2014/main" val="458932610"/>
                  </a:ext>
                </a:extLst>
              </a:tr>
            </a:tbl>
          </a:graphicData>
        </a:graphic>
      </p:graphicFrame>
      <p:sp>
        <p:nvSpPr>
          <p:cNvPr id="9" name="TextBox 8">
            <a:extLst>
              <a:ext uri="{FF2B5EF4-FFF2-40B4-BE49-F238E27FC236}">
                <a16:creationId xmlns:a16="http://schemas.microsoft.com/office/drawing/2014/main" id="{0FD32A75-F9DE-4460-9AA4-570300537142}"/>
              </a:ext>
            </a:extLst>
          </p:cNvPr>
          <p:cNvSpPr txBox="1"/>
          <p:nvPr/>
        </p:nvSpPr>
        <p:spPr>
          <a:xfrm>
            <a:off x="238991" y="64908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embo"/>
                <a:cs typeface="Calibri"/>
              </a:rPr>
              <a:t>By: </a:t>
            </a:r>
            <a:r>
              <a:rPr lang="en-US" b="1" err="1">
                <a:latin typeface="Bembo"/>
                <a:cs typeface="Calibri"/>
              </a:rPr>
              <a:t>Waque</a:t>
            </a:r>
            <a:r>
              <a:rPr lang="en-US" b="1">
                <a:latin typeface="Bembo"/>
                <a:cs typeface="Calibri"/>
              </a:rPr>
              <a:t> Hasan</a:t>
            </a:r>
          </a:p>
        </p:txBody>
      </p:sp>
    </p:spTree>
    <p:extLst>
      <p:ext uri="{BB962C8B-B14F-4D97-AF65-F5344CB8AC3E}">
        <p14:creationId xmlns:p14="http://schemas.microsoft.com/office/powerpoint/2010/main" val="65591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B118-CDE4-4B99-9951-D6DE9911DB0E}"/>
              </a:ext>
            </a:extLst>
          </p:cNvPr>
          <p:cNvSpPr>
            <a:spLocks noGrp="1"/>
          </p:cNvSpPr>
          <p:nvPr>
            <p:ph type="title"/>
          </p:nvPr>
        </p:nvSpPr>
        <p:spPr/>
        <p:txBody>
          <a:bodyPr/>
          <a:lstStyle/>
          <a:p>
            <a:pPr algn="ctr"/>
            <a:r>
              <a:rPr lang="en-US" b="1">
                <a:latin typeface="Bembo"/>
                <a:ea typeface="+mj-lt"/>
                <a:cs typeface="+mj-lt"/>
              </a:rPr>
              <a:t>Pros &amp; Cons of The App</a:t>
            </a:r>
            <a:endParaRPr lang="en-US">
              <a:latin typeface="Bembo"/>
              <a:cs typeface="Calibri Light" panose="020F0302020204030204"/>
            </a:endParaRPr>
          </a:p>
        </p:txBody>
      </p:sp>
      <p:graphicFrame>
        <p:nvGraphicFramePr>
          <p:cNvPr id="4" name="Table 4">
            <a:extLst>
              <a:ext uri="{FF2B5EF4-FFF2-40B4-BE49-F238E27FC236}">
                <a16:creationId xmlns:a16="http://schemas.microsoft.com/office/drawing/2014/main" id="{FB9BF0E9-B36F-4987-AAA5-08B9703139B3}"/>
              </a:ext>
            </a:extLst>
          </p:cNvPr>
          <p:cNvGraphicFramePr>
            <a:graphicFrameLocks noGrp="1"/>
          </p:cNvGraphicFramePr>
          <p:nvPr>
            <p:extLst>
              <p:ext uri="{D42A27DB-BD31-4B8C-83A1-F6EECF244321}">
                <p14:modId xmlns:p14="http://schemas.microsoft.com/office/powerpoint/2010/main" val="3070317260"/>
              </p:ext>
            </p:extLst>
          </p:nvPr>
        </p:nvGraphicFramePr>
        <p:xfrm>
          <a:off x="1208048" y="1524000"/>
          <a:ext cx="10047580" cy="4572000"/>
        </p:xfrm>
        <a:graphic>
          <a:graphicData uri="http://schemas.openxmlformats.org/drawingml/2006/table">
            <a:tbl>
              <a:tblPr firstRow="1" bandRow="1">
                <a:tableStyleId>{5C22544A-7EE6-4342-B048-85BDC9FD1C3A}</a:tableStyleId>
              </a:tblPr>
              <a:tblGrid>
                <a:gridCol w="5023790">
                  <a:extLst>
                    <a:ext uri="{9D8B030D-6E8A-4147-A177-3AD203B41FA5}">
                      <a16:colId xmlns:a16="http://schemas.microsoft.com/office/drawing/2014/main" val="3499577665"/>
                    </a:ext>
                  </a:extLst>
                </a:gridCol>
                <a:gridCol w="5023790">
                  <a:extLst>
                    <a:ext uri="{9D8B030D-6E8A-4147-A177-3AD203B41FA5}">
                      <a16:colId xmlns:a16="http://schemas.microsoft.com/office/drawing/2014/main" val="1678250656"/>
                    </a:ext>
                  </a:extLst>
                </a:gridCol>
              </a:tblGrid>
              <a:tr h="870635">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Pros Of  The App</a:t>
                      </a:r>
                      <a:endParaRPr lang="en-US" b="1" dirty="0">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Cons Of  The App</a:t>
                      </a:r>
                      <a:endParaRPr lang="en-US" b="1" dirty="0">
                        <a:latin typeface="Bembo"/>
                      </a:endParaRPr>
                    </a:p>
                    <a:p>
                      <a:pPr lvl="0" algn="ctr">
                        <a:buNone/>
                      </a:pPr>
                      <a:endParaRPr lang="en-US" b="1">
                        <a:latin typeface="Bembo"/>
                      </a:endParaRPr>
                    </a:p>
                  </a:txBody>
                  <a:tcPr/>
                </a:tc>
                <a:extLst>
                  <a:ext uri="{0D108BD9-81ED-4DB2-BD59-A6C34878D82A}">
                    <a16:rowId xmlns:a16="http://schemas.microsoft.com/office/drawing/2014/main" val="1920908176"/>
                  </a:ext>
                </a:extLst>
              </a:tr>
              <a:tr h="870635">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Protects User's Data.</a:t>
                      </a:r>
                      <a:endParaRPr lang="en-US" b="1" dirty="0">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The Potential for Ruined Lives.</a:t>
                      </a:r>
                      <a:endParaRPr lang="en-US" b="1" dirty="0">
                        <a:latin typeface="Bembo"/>
                      </a:endParaRPr>
                    </a:p>
                    <a:p>
                      <a:pPr lvl="0" algn="ctr">
                        <a:buNone/>
                      </a:pPr>
                      <a:endParaRPr lang="en-US" b="1">
                        <a:latin typeface="Bembo"/>
                      </a:endParaRPr>
                    </a:p>
                  </a:txBody>
                  <a:tcPr/>
                </a:tc>
                <a:extLst>
                  <a:ext uri="{0D108BD9-81ED-4DB2-BD59-A6C34878D82A}">
                    <a16:rowId xmlns:a16="http://schemas.microsoft.com/office/drawing/2014/main" val="2471195058"/>
                  </a:ext>
                </a:extLst>
              </a:tr>
              <a:tr h="870635">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Encourages Meaningful Dialogue. </a:t>
                      </a:r>
                      <a:endParaRPr lang="en-US" b="1" dirty="0">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Slander and Abusive Posts.</a:t>
                      </a:r>
                      <a:endParaRPr lang="en-US" b="1" dirty="0">
                        <a:latin typeface="Bembo"/>
                      </a:endParaRPr>
                    </a:p>
                    <a:p>
                      <a:pPr lvl="0" algn="ctr">
                        <a:buNone/>
                      </a:pPr>
                      <a:endParaRPr lang="en-US" b="1">
                        <a:latin typeface="Bembo"/>
                      </a:endParaRPr>
                    </a:p>
                  </a:txBody>
                  <a:tcPr/>
                </a:tc>
                <a:extLst>
                  <a:ext uri="{0D108BD9-81ED-4DB2-BD59-A6C34878D82A}">
                    <a16:rowId xmlns:a16="http://schemas.microsoft.com/office/drawing/2014/main" val="2880883393"/>
                  </a:ext>
                </a:extLst>
              </a:tr>
              <a:tr h="870635">
                <a:tc>
                  <a:txBody>
                    <a:bodyPr/>
                    <a:lstStyle/>
                    <a:p>
                      <a:pPr lvl="0" algn="ctr">
                        <a:lnSpc>
                          <a:spcPct val="100000"/>
                        </a:lnSpc>
                        <a:spcBef>
                          <a:spcPts val="0"/>
                        </a:spcBef>
                        <a:spcAft>
                          <a:spcPts val="0"/>
                        </a:spcAft>
                        <a:buNone/>
                      </a:pPr>
                      <a:endParaRPr lang="en-US" sz="1800" b="1" i="0" u="none" strike="noStrike" noProof="0">
                        <a:latin typeface="Bembo"/>
                      </a:endParaRPr>
                    </a:p>
                    <a:p>
                      <a:pPr marL="0" lvl="0" indent="0" algn="ctr">
                        <a:lnSpc>
                          <a:spcPct val="100000"/>
                        </a:lnSpc>
                        <a:spcBef>
                          <a:spcPts val="0"/>
                        </a:spcBef>
                        <a:spcAft>
                          <a:spcPts val="0"/>
                        </a:spcAft>
                        <a:buNone/>
                      </a:pPr>
                      <a:r>
                        <a:rPr lang="en-US" sz="1800" b="1" i="0" u="none" strike="noStrike" noProof="0" dirty="0">
                          <a:latin typeface="Bembo"/>
                        </a:rPr>
                        <a:t>Source for Breaking News.</a:t>
                      </a:r>
                      <a:endParaRPr lang="en-US" b="1" dirty="0">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Anonymous Violence.</a:t>
                      </a:r>
                      <a:endParaRPr lang="en-US" b="1" dirty="0">
                        <a:latin typeface="Bembo"/>
                      </a:endParaRPr>
                    </a:p>
                    <a:p>
                      <a:pPr lvl="0" algn="ctr">
                        <a:buNone/>
                      </a:pPr>
                      <a:endParaRPr lang="en-US" b="1">
                        <a:latin typeface="Bembo"/>
                      </a:endParaRPr>
                    </a:p>
                  </a:txBody>
                  <a:tcPr/>
                </a:tc>
                <a:extLst>
                  <a:ext uri="{0D108BD9-81ED-4DB2-BD59-A6C34878D82A}">
                    <a16:rowId xmlns:a16="http://schemas.microsoft.com/office/drawing/2014/main" val="2812522098"/>
                  </a:ext>
                </a:extLst>
              </a:tr>
              <a:tr h="870635">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Generates Unbiased Advice.</a:t>
                      </a:r>
                      <a:endParaRPr lang="en-US" b="1" dirty="0">
                        <a:latin typeface="Bembo"/>
                      </a:endParaRPr>
                    </a:p>
                    <a:p>
                      <a:pPr lvl="0" algn="ctr">
                        <a:buNone/>
                      </a:pPr>
                      <a:endParaRPr lang="en-US" b="1">
                        <a:latin typeface="Bembo"/>
                      </a:endParaRPr>
                    </a:p>
                  </a:txBody>
                  <a:tcPr/>
                </a:tc>
                <a:tc>
                  <a:txBody>
                    <a:bodyPr/>
                    <a:lstStyle/>
                    <a:p>
                      <a:pPr lvl="0" algn="ctr">
                        <a:lnSpc>
                          <a:spcPct val="100000"/>
                        </a:lnSpc>
                        <a:spcBef>
                          <a:spcPts val="0"/>
                        </a:spcBef>
                        <a:spcAft>
                          <a:spcPts val="0"/>
                        </a:spcAft>
                        <a:buNone/>
                      </a:pPr>
                      <a:endParaRPr lang="en-US" sz="1800" b="1" i="0" u="none" strike="noStrike" noProof="0">
                        <a:latin typeface="Bembo"/>
                      </a:endParaRPr>
                    </a:p>
                    <a:p>
                      <a:pPr lvl="0" algn="ctr">
                        <a:lnSpc>
                          <a:spcPct val="100000"/>
                        </a:lnSpc>
                        <a:spcBef>
                          <a:spcPts val="0"/>
                        </a:spcBef>
                        <a:spcAft>
                          <a:spcPts val="0"/>
                        </a:spcAft>
                        <a:buNone/>
                      </a:pPr>
                      <a:r>
                        <a:rPr lang="en-US" sz="1800" b="1" i="0" u="none" strike="noStrike" noProof="0" dirty="0">
                          <a:latin typeface="Bembo"/>
                        </a:rPr>
                        <a:t>Cyber bullying.</a:t>
                      </a:r>
                      <a:endParaRPr lang="en-US" b="1" dirty="0">
                        <a:latin typeface="Bembo"/>
                      </a:endParaRPr>
                    </a:p>
                    <a:p>
                      <a:pPr lvl="0" algn="ctr">
                        <a:buNone/>
                      </a:pPr>
                      <a:endParaRPr lang="en-US" b="1">
                        <a:latin typeface="Bembo"/>
                      </a:endParaRPr>
                    </a:p>
                  </a:txBody>
                  <a:tcPr/>
                </a:tc>
                <a:extLst>
                  <a:ext uri="{0D108BD9-81ED-4DB2-BD59-A6C34878D82A}">
                    <a16:rowId xmlns:a16="http://schemas.microsoft.com/office/drawing/2014/main" val="3010784978"/>
                  </a:ext>
                </a:extLst>
              </a:tr>
            </a:tbl>
          </a:graphicData>
        </a:graphic>
      </p:graphicFrame>
      <p:sp>
        <p:nvSpPr>
          <p:cNvPr id="5" name="TextBox 4">
            <a:extLst>
              <a:ext uri="{FF2B5EF4-FFF2-40B4-BE49-F238E27FC236}">
                <a16:creationId xmlns:a16="http://schemas.microsoft.com/office/drawing/2014/main" id="{642C0648-3831-4C09-BF26-AEE015FF939A}"/>
              </a:ext>
            </a:extLst>
          </p:cNvPr>
          <p:cNvSpPr txBox="1"/>
          <p:nvPr/>
        </p:nvSpPr>
        <p:spPr>
          <a:xfrm>
            <a:off x="1058174" y="64353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embo"/>
                <a:cs typeface="Calibri"/>
              </a:rPr>
              <a:t>By: </a:t>
            </a:r>
            <a:r>
              <a:rPr lang="en-US" b="1" err="1">
                <a:latin typeface="Bembo"/>
                <a:cs typeface="Calibri"/>
              </a:rPr>
              <a:t>Waque</a:t>
            </a:r>
            <a:r>
              <a:rPr lang="en-US" b="1">
                <a:latin typeface="Bembo"/>
                <a:cs typeface="Calibri"/>
              </a:rPr>
              <a:t> Hasan</a:t>
            </a:r>
          </a:p>
        </p:txBody>
      </p:sp>
    </p:spTree>
    <p:extLst>
      <p:ext uri="{BB962C8B-B14F-4D97-AF65-F5344CB8AC3E}">
        <p14:creationId xmlns:p14="http://schemas.microsoft.com/office/powerpoint/2010/main" val="1327061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3F93-0B08-4719-BC87-306E8A613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FF213-FF06-4EE3-9DF5-B0C8BFCFFE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426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B5417-18BF-49B1-866D-41E0CE8840F1}"/>
              </a:ext>
            </a:extLst>
          </p:cNvPr>
          <p:cNvSpPr>
            <a:spLocks noGrp="1"/>
          </p:cNvSpPr>
          <p:nvPr>
            <p:ph idx="1"/>
          </p:nvPr>
        </p:nvSpPr>
        <p:spPr>
          <a:xfrm>
            <a:off x="673677" y="2518352"/>
            <a:ext cx="3039702" cy="3167167"/>
          </a:xfrm>
        </p:spPr>
        <p:txBody>
          <a:bodyPr vert="horz" lIns="91440" tIns="45720" rIns="91440" bIns="45720" rtlCol="0" anchor="t">
            <a:normAutofit/>
          </a:bodyPr>
          <a:lstStyle/>
          <a:p>
            <a:pPr>
              <a:buNone/>
            </a:pPr>
            <a:r>
              <a:rPr lang="en-US" sz="1600" b="1">
                <a:latin typeface="Bembo"/>
                <a:ea typeface="+mn-lt"/>
                <a:cs typeface="+mn-lt"/>
              </a:rPr>
              <a:t>It is a team project  where our team member  made an anonymous app. We have showed  complete design and development in our app. Students can share feedback with others without showing their identities. In this way, they can   improve their critical thinking and motivate them to moving forward. We made two apps one for Android users and another is desktop users.</a:t>
            </a:r>
            <a:endParaRPr lang="en-US" sz="1600" b="1">
              <a:latin typeface="Bembo"/>
              <a:cs typeface="Calibri"/>
            </a:endParaRPr>
          </a:p>
          <a:p>
            <a:pPr>
              <a:buNone/>
            </a:pPr>
            <a:r>
              <a:rPr lang="en-US" sz="1600" b="1">
                <a:latin typeface="Bembo"/>
                <a:ea typeface="+mn-lt"/>
                <a:cs typeface="+mn-lt"/>
              </a:rPr>
              <a:t>By: </a:t>
            </a:r>
            <a:r>
              <a:rPr lang="en-US" sz="1600" b="1" err="1">
                <a:latin typeface="Bembo"/>
                <a:ea typeface="+mn-lt"/>
                <a:cs typeface="+mn-lt"/>
              </a:rPr>
              <a:t>Junaeed</a:t>
            </a:r>
            <a:endParaRPr lang="en-US" sz="1600">
              <a:latin typeface="Bembo"/>
              <a:cs typeface="Calibri"/>
            </a:endParaRPr>
          </a:p>
          <a:p>
            <a:pPr marL="0" indent="0">
              <a:buNone/>
            </a:pPr>
            <a:endParaRPr lang="en-US" sz="1600">
              <a:latin typeface="Bembo"/>
              <a:cs typeface="Calibri"/>
            </a:endParaRPr>
          </a:p>
        </p:txBody>
      </p:sp>
      <p:sp>
        <p:nvSpPr>
          <p:cNvPr id="12" name="TextBox 1">
            <a:extLst>
              <a:ext uri="{FF2B5EF4-FFF2-40B4-BE49-F238E27FC236}">
                <a16:creationId xmlns:a16="http://schemas.microsoft.com/office/drawing/2014/main" id="{E5737603-5D58-4346-9933-5654BA47DDE8}"/>
              </a:ext>
            </a:extLst>
          </p:cNvPr>
          <p:cNvSpPr txBox="1"/>
          <p:nvPr/>
        </p:nvSpPr>
        <p:spPr>
          <a:xfrm>
            <a:off x="638616" y="1926533"/>
            <a:ext cx="3912177"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a:cs typeface="Calibri"/>
              </a:rPr>
              <a:t>What is project it?</a:t>
            </a:r>
          </a:p>
        </p:txBody>
      </p:sp>
      <p:pic>
        <p:nvPicPr>
          <p:cNvPr id="13" name="Picture 13">
            <a:extLst>
              <a:ext uri="{FF2B5EF4-FFF2-40B4-BE49-F238E27FC236}">
                <a16:creationId xmlns:a16="http://schemas.microsoft.com/office/drawing/2014/main" id="{B788A8C0-C04D-46E3-AD41-008D630E6BBF}"/>
              </a:ext>
            </a:extLst>
          </p:cNvPr>
          <p:cNvPicPr>
            <a:picLocks noChangeAspect="1"/>
          </p:cNvPicPr>
          <p:nvPr/>
        </p:nvPicPr>
        <p:blipFill>
          <a:blip r:embed="rId2"/>
          <a:stretch>
            <a:fillRect/>
          </a:stretch>
        </p:blipFill>
        <p:spPr>
          <a:xfrm>
            <a:off x="4566249" y="1711582"/>
            <a:ext cx="6553200" cy="4254344"/>
          </a:xfrm>
          <a:prstGeom prst="rect">
            <a:avLst/>
          </a:prstGeom>
        </p:spPr>
      </p:pic>
    </p:spTree>
    <p:extLst>
      <p:ext uri="{BB962C8B-B14F-4D97-AF65-F5344CB8AC3E}">
        <p14:creationId xmlns:p14="http://schemas.microsoft.com/office/powerpoint/2010/main" val="128503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3824-F3D9-41FB-ACE3-A4CF1E694854}"/>
              </a:ext>
            </a:extLst>
          </p:cNvPr>
          <p:cNvSpPr>
            <a:spLocks noGrp="1"/>
          </p:cNvSpPr>
          <p:nvPr>
            <p:ph type="title"/>
          </p:nvPr>
        </p:nvSpPr>
        <p:spPr/>
        <p:txBody>
          <a:bodyPr>
            <a:normAutofit/>
          </a:bodyPr>
          <a:lstStyle/>
          <a:p>
            <a:r>
              <a:rPr lang="en-US" sz="3200" b="1">
                <a:latin typeface="Bembo"/>
                <a:ea typeface="+mj-lt"/>
                <a:cs typeface="+mj-lt"/>
              </a:rPr>
              <a:t>Why anonymous is better than exposed feedback?</a:t>
            </a:r>
            <a:endParaRPr lang="en-US" sz="3200" b="1">
              <a:latin typeface="Bembo"/>
            </a:endParaRPr>
          </a:p>
        </p:txBody>
      </p:sp>
      <p:graphicFrame>
        <p:nvGraphicFramePr>
          <p:cNvPr id="6" name="Content Placeholder 2">
            <a:extLst>
              <a:ext uri="{FF2B5EF4-FFF2-40B4-BE49-F238E27FC236}">
                <a16:creationId xmlns:a16="http://schemas.microsoft.com/office/drawing/2014/main" id="{6AFB1727-1B79-4133-B49A-08D7F7E35686}"/>
              </a:ext>
            </a:extLst>
          </p:cNvPr>
          <p:cNvGraphicFramePr>
            <a:graphicFrameLocks noGrp="1"/>
          </p:cNvGraphicFramePr>
          <p:nvPr>
            <p:ph idx="1"/>
          </p:nvPr>
        </p:nvGraphicFramePr>
        <p:xfrm>
          <a:off x="838200" y="1825625"/>
          <a:ext cx="11017827" cy="4065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Hand placing stars">
            <a:extLst>
              <a:ext uri="{FF2B5EF4-FFF2-40B4-BE49-F238E27FC236}">
                <a16:creationId xmlns:a16="http://schemas.microsoft.com/office/drawing/2014/main" id="{FEFE091B-805A-434B-A203-1F4C2D3DB509}"/>
              </a:ext>
            </a:extLst>
          </p:cNvPr>
          <p:cNvPicPr>
            <a:picLocks noChangeAspect="1"/>
          </p:cNvPicPr>
          <p:nvPr/>
        </p:nvPicPr>
        <p:blipFill>
          <a:blip r:embed="rId7"/>
          <a:stretch>
            <a:fillRect/>
          </a:stretch>
        </p:blipFill>
        <p:spPr>
          <a:xfrm>
            <a:off x="4724400" y="2513690"/>
            <a:ext cx="2743199" cy="1830619"/>
          </a:xfrm>
          <a:prstGeom prst="rect">
            <a:avLst/>
          </a:prstGeom>
        </p:spPr>
      </p:pic>
    </p:spTree>
    <p:extLst>
      <p:ext uri="{BB962C8B-B14F-4D97-AF65-F5344CB8AC3E}">
        <p14:creationId xmlns:p14="http://schemas.microsoft.com/office/powerpoint/2010/main" val="1720269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4021-0293-41A4-AC9D-C2022878DE20}"/>
              </a:ext>
            </a:extLst>
          </p:cNvPr>
          <p:cNvSpPr>
            <a:spLocks noGrp="1"/>
          </p:cNvSpPr>
          <p:nvPr>
            <p:ph type="title"/>
          </p:nvPr>
        </p:nvSpPr>
        <p:spPr>
          <a:xfrm>
            <a:off x="647700" y="554567"/>
            <a:ext cx="10134600" cy="589989"/>
          </a:xfrm>
        </p:spPr>
        <p:txBody>
          <a:bodyPr>
            <a:normAutofit fontScale="90000"/>
          </a:bodyPr>
          <a:lstStyle/>
          <a:p>
            <a:r>
              <a:rPr lang="en-US" b="1"/>
              <a:t>Software and development research </a:t>
            </a:r>
          </a:p>
        </p:txBody>
      </p:sp>
      <p:sp>
        <p:nvSpPr>
          <p:cNvPr id="4" name="TextBox 3">
            <a:extLst>
              <a:ext uri="{FF2B5EF4-FFF2-40B4-BE49-F238E27FC236}">
                <a16:creationId xmlns:a16="http://schemas.microsoft.com/office/drawing/2014/main" id="{22A7276F-2CF6-4D52-B091-F6902A04D8AB}"/>
              </a:ext>
            </a:extLst>
          </p:cNvPr>
          <p:cNvSpPr txBox="1"/>
          <p:nvPr/>
        </p:nvSpPr>
        <p:spPr>
          <a:xfrm>
            <a:off x="1177774" y="1485900"/>
            <a:ext cx="1233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t>Creately</a:t>
            </a:r>
          </a:p>
        </p:txBody>
      </p:sp>
      <p:pic>
        <p:nvPicPr>
          <p:cNvPr id="5" name="Picture 5" descr="Icon&#10;&#10;Description automatically generated">
            <a:extLst>
              <a:ext uri="{FF2B5EF4-FFF2-40B4-BE49-F238E27FC236}">
                <a16:creationId xmlns:a16="http://schemas.microsoft.com/office/drawing/2014/main" id="{91676E4B-3973-4B09-A7D7-0F5C563D9E17}"/>
              </a:ext>
            </a:extLst>
          </p:cNvPr>
          <p:cNvPicPr>
            <a:picLocks noChangeAspect="1"/>
          </p:cNvPicPr>
          <p:nvPr/>
        </p:nvPicPr>
        <p:blipFill>
          <a:blip r:embed="rId2"/>
          <a:stretch>
            <a:fillRect/>
          </a:stretch>
        </p:blipFill>
        <p:spPr>
          <a:xfrm>
            <a:off x="573314" y="1973052"/>
            <a:ext cx="2336800" cy="2244240"/>
          </a:xfrm>
          <a:prstGeom prst="rect">
            <a:avLst/>
          </a:prstGeom>
        </p:spPr>
      </p:pic>
      <p:sp>
        <p:nvSpPr>
          <p:cNvPr id="6" name="TextBox 5">
            <a:extLst>
              <a:ext uri="{FF2B5EF4-FFF2-40B4-BE49-F238E27FC236}">
                <a16:creationId xmlns:a16="http://schemas.microsoft.com/office/drawing/2014/main" id="{BD40491F-8DF9-4252-92BB-45180EA39D33}"/>
              </a:ext>
            </a:extLst>
          </p:cNvPr>
          <p:cNvSpPr txBox="1"/>
          <p:nvPr/>
        </p:nvSpPr>
        <p:spPr>
          <a:xfrm>
            <a:off x="3768573" y="1398813"/>
            <a:ext cx="1944914" cy="3765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Visual </a:t>
            </a:r>
            <a:r>
              <a:rPr lang="en-US" b="1" err="1"/>
              <a:t>paragrim</a:t>
            </a:r>
          </a:p>
        </p:txBody>
      </p:sp>
      <p:pic>
        <p:nvPicPr>
          <p:cNvPr id="8" name="Picture 8" descr="Logo, icon&#10;&#10;Description automatically generated">
            <a:extLst>
              <a:ext uri="{FF2B5EF4-FFF2-40B4-BE49-F238E27FC236}">
                <a16:creationId xmlns:a16="http://schemas.microsoft.com/office/drawing/2014/main" id="{8210026C-A98C-42A5-BD30-83D91E3394DC}"/>
              </a:ext>
            </a:extLst>
          </p:cNvPr>
          <p:cNvPicPr>
            <a:picLocks noChangeAspect="1"/>
          </p:cNvPicPr>
          <p:nvPr/>
        </p:nvPicPr>
        <p:blipFill>
          <a:blip r:embed="rId3"/>
          <a:stretch>
            <a:fillRect/>
          </a:stretch>
        </p:blipFill>
        <p:spPr>
          <a:xfrm>
            <a:off x="3505200" y="1970314"/>
            <a:ext cx="2220686" cy="2242458"/>
          </a:xfrm>
          <a:prstGeom prst="rect">
            <a:avLst/>
          </a:prstGeom>
        </p:spPr>
      </p:pic>
      <p:sp>
        <p:nvSpPr>
          <p:cNvPr id="9" name="TextBox 8">
            <a:extLst>
              <a:ext uri="{FF2B5EF4-FFF2-40B4-BE49-F238E27FC236}">
                <a16:creationId xmlns:a16="http://schemas.microsoft.com/office/drawing/2014/main" id="{1090F657-C703-478C-B086-C7B00EE5D5D8}"/>
              </a:ext>
            </a:extLst>
          </p:cNvPr>
          <p:cNvSpPr txBox="1"/>
          <p:nvPr/>
        </p:nvSpPr>
        <p:spPr>
          <a:xfrm>
            <a:off x="6344858" y="1413327"/>
            <a:ext cx="19449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Adobe illustrator</a:t>
            </a:r>
          </a:p>
        </p:txBody>
      </p:sp>
      <p:pic>
        <p:nvPicPr>
          <p:cNvPr id="11" name="Picture 11" descr="Logo&#10;&#10;Description automatically generated">
            <a:extLst>
              <a:ext uri="{FF2B5EF4-FFF2-40B4-BE49-F238E27FC236}">
                <a16:creationId xmlns:a16="http://schemas.microsoft.com/office/drawing/2014/main" id="{9E5EBA5D-5885-4B2A-B861-ADFF1E6A092D}"/>
              </a:ext>
            </a:extLst>
          </p:cNvPr>
          <p:cNvPicPr>
            <a:picLocks noChangeAspect="1"/>
          </p:cNvPicPr>
          <p:nvPr/>
        </p:nvPicPr>
        <p:blipFill>
          <a:blip r:embed="rId4"/>
          <a:stretch>
            <a:fillRect/>
          </a:stretch>
        </p:blipFill>
        <p:spPr>
          <a:xfrm>
            <a:off x="6343651" y="1969982"/>
            <a:ext cx="2277534" cy="2230120"/>
          </a:xfrm>
          <a:prstGeom prst="rect">
            <a:avLst/>
          </a:prstGeom>
        </p:spPr>
      </p:pic>
      <p:sp>
        <p:nvSpPr>
          <p:cNvPr id="12" name="TextBox 11">
            <a:extLst>
              <a:ext uri="{FF2B5EF4-FFF2-40B4-BE49-F238E27FC236}">
                <a16:creationId xmlns:a16="http://schemas.microsoft.com/office/drawing/2014/main" id="{80234A91-C1CE-4D8E-8910-7E84131F4B9A}"/>
              </a:ext>
            </a:extLst>
          </p:cNvPr>
          <p:cNvSpPr txBox="1"/>
          <p:nvPr/>
        </p:nvSpPr>
        <p:spPr>
          <a:xfrm>
            <a:off x="9586231" y="1411817"/>
            <a:ext cx="1233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Trello</a:t>
            </a:r>
          </a:p>
        </p:txBody>
      </p:sp>
      <p:pic>
        <p:nvPicPr>
          <p:cNvPr id="13" name="Picture 13" descr="Icon&#10;&#10;Description automatically generated">
            <a:extLst>
              <a:ext uri="{FF2B5EF4-FFF2-40B4-BE49-F238E27FC236}">
                <a16:creationId xmlns:a16="http://schemas.microsoft.com/office/drawing/2014/main" id="{8B79964A-F7E0-4AF4-812E-0E07F1E7AD3F}"/>
              </a:ext>
            </a:extLst>
          </p:cNvPr>
          <p:cNvPicPr>
            <a:picLocks noChangeAspect="1"/>
          </p:cNvPicPr>
          <p:nvPr/>
        </p:nvPicPr>
        <p:blipFill>
          <a:blip r:embed="rId5"/>
          <a:stretch>
            <a:fillRect/>
          </a:stretch>
        </p:blipFill>
        <p:spPr>
          <a:xfrm>
            <a:off x="9275233" y="1919817"/>
            <a:ext cx="2288117" cy="2298700"/>
          </a:xfrm>
          <a:prstGeom prst="rect">
            <a:avLst/>
          </a:prstGeom>
        </p:spPr>
      </p:pic>
      <p:sp>
        <p:nvSpPr>
          <p:cNvPr id="14" name="TextBox 13">
            <a:extLst>
              <a:ext uri="{FF2B5EF4-FFF2-40B4-BE49-F238E27FC236}">
                <a16:creationId xmlns:a16="http://schemas.microsoft.com/office/drawing/2014/main" id="{D173AB05-11EE-4C68-B8C1-163681A51655}"/>
              </a:ext>
            </a:extLst>
          </p:cNvPr>
          <p:cNvSpPr txBox="1"/>
          <p:nvPr/>
        </p:nvSpPr>
        <p:spPr>
          <a:xfrm>
            <a:off x="511023" y="4385733"/>
            <a:ext cx="268892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Bembo"/>
                <a:cs typeface="Calibri"/>
              </a:rPr>
              <a:t>- </a:t>
            </a:r>
            <a:r>
              <a:rPr lang="en-US" sz="1600" b="1" err="1">
                <a:latin typeface="Bembo"/>
                <a:ea typeface="+mn-lt"/>
                <a:cs typeface="Calibri"/>
              </a:rPr>
              <a:t>Creately</a:t>
            </a:r>
            <a:r>
              <a:rPr lang="en-US" sz="1600" b="1">
                <a:latin typeface="Bembo"/>
                <a:ea typeface="+mn-lt"/>
                <a:cs typeface="Calibri"/>
              </a:rPr>
              <a:t> is a visual collaboration tool with layout and design capabilities.</a:t>
            </a:r>
          </a:p>
          <a:p>
            <a:r>
              <a:rPr lang="en-US" sz="1600" b="1">
                <a:latin typeface="Bembo"/>
                <a:cs typeface="Calibri"/>
              </a:rPr>
              <a:t>- </a:t>
            </a:r>
            <a:r>
              <a:rPr lang="en-US" sz="1600" b="1" err="1">
                <a:latin typeface="Bembo"/>
                <a:ea typeface="+mn-lt"/>
                <a:cs typeface="Calibri"/>
              </a:rPr>
              <a:t>Creately</a:t>
            </a:r>
            <a:r>
              <a:rPr lang="en-US" sz="1600" b="1">
                <a:latin typeface="Bembo"/>
                <a:ea typeface="+mn-lt"/>
                <a:cs typeface="Calibri"/>
              </a:rPr>
              <a:t> has two versions: an online cloud edition and a downloadable offline edition.</a:t>
            </a:r>
            <a:endParaRPr lang="en-US" sz="1600" b="1">
              <a:latin typeface="Bembo"/>
              <a:cs typeface="Calibri"/>
            </a:endParaRPr>
          </a:p>
        </p:txBody>
      </p:sp>
      <p:sp>
        <p:nvSpPr>
          <p:cNvPr id="15" name="TextBox 14">
            <a:extLst>
              <a:ext uri="{FF2B5EF4-FFF2-40B4-BE49-F238E27FC236}">
                <a16:creationId xmlns:a16="http://schemas.microsoft.com/office/drawing/2014/main" id="{AE58F2B7-611C-4231-B81E-DCF639C2462F}"/>
              </a:ext>
            </a:extLst>
          </p:cNvPr>
          <p:cNvSpPr txBox="1"/>
          <p:nvPr/>
        </p:nvSpPr>
        <p:spPr>
          <a:xfrm>
            <a:off x="3410856" y="4348691"/>
            <a:ext cx="268892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Bembo"/>
                <a:cs typeface="Calibri"/>
              </a:rPr>
              <a:t>- </a:t>
            </a:r>
            <a:r>
              <a:rPr lang="en-US" sz="1600" b="1">
                <a:latin typeface="Bembo"/>
                <a:ea typeface="+mn-lt"/>
                <a:cs typeface="Calibri"/>
              </a:rPr>
              <a:t>Visual Paradigm is a Object Management Group business process modeling notation.</a:t>
            </a:r>
          </a:p>
          <a:p>
            <a:r>
              <a:rPr lang="en-US" sz="1600" b="1">
                <a:latin typeface="Bembo"/>
                <a:cs typeface="Calibri"/>
              </a:rPr>
              <a:t>- </a:t>
            </a:r>
            <a:r>
              <a:rPr lang="en-US" sz="1600" b="1">
                <a:latin typeface="Bembo"/>
                <a:ea typeface="+mn-lt"/>
                <a:cs typeface="Calibri"/>
              </a:rPr>
              <a:t>In addition to modeling support, it provides code engineering and reporting capabilities, including code generation. </a:t>
            </a:r>
            <a:endParaRPr lang="en-US" sz="1600" b="1">
              <a:latin typeface="Bembo"/>
              <a:cs typeface="Calibri"/>
            </a:endParaRPr>
          </a:p>
        </p:txBody>
      </p:sp>
      <p:sp>
        <p:nvSpPr>
          <p:cNvPr id="16" name="TextBox 15">
            <a:extLst>
              <a:ext uri="{FF2B5EF4-FFF2-40B4-BE49-F238E27FC236}">
                <a16:creationId xmlns:a16="http://schemas.microsoft.com/office/drawing/2014/main" id="{A2B214AB-6C12-4055-BE30-0A0EAD587E30}"/>
              </a:ext>
            </a:extLst>
          </p:cNvPr>
          <p:cNvSpPr txBox="1"/>
          <p:nvPr/>
        </p:nvSpPr>
        <p:spPr>
          <a:xfrm>
            <a:off x="6258983" y="4385733"/>
            <a:ext cx="2743200" cy="2323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50" b="1"/>
              <a:t>- </a:t>
            </a:r>
            <a:r>
              <a:rPr lang="en-US" sz="1450" b="1">
                <a:ea typeface="+mn-lt"/>
                <a:cs typeface="+mn-lt"/>
              </a:rPr>
              <a:t>Adobe Illustrator is a vector graphics editor used to edit among other things. </a:t>
            </a:r>
          </a:p>
          <a:p>
            <a:r>
              <a:rPr lang="en-US" sz="1450">
                <a:ea typeface="+mn-lt"/>
                <a:cs typeface="+mn-lt"/>
              </a:rPr>
              <a:t>- </a:t>
            </a:r>
            <a:r>
              <a:rPr lang="en-US" sz="1450" b="1">
                <a:ea typeface="+mn-lt"/>
                <a:cs typeface="+mn-lt"/>
              </a:rPr>
              <a:t>It is developed and marketed by Adobe Systems and is the first official program of its kind to be launched by this company, defining in a certain way the contemporary graphic language through vector drawing.</a:t>
            </a:r>
          </a:p>
        </p:txBody>
      </p:sp>
      <p:sp>
        <p:nvSpPr>
          <p:cNvPr id="18" name="TextBox 17">
            <a:extLst>
              <a:ext uri="{FF2B5EF4-FFF2-40B4-BE49-F238E27FC236}">
                <a16:creationId xmlns:a16="http://schemas.microsoft.com/office/drawing/2014/main" id="{549FC029-AB29-49F9-B483-DC6329D34981}"/>
              </a:ext>
            </a:extLst>
          </p:cNvPr>
          <p:cNvSpPr txBox="1"/>
          <p:nvPr/>
        </p:nvSpPr>
        <p:spPr>
          <a:xfrm>
            <a:off x="9211733" y="4385733"/>
            <a:ext cx="274320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t>- It is developed and marketed by Adobe Systems and is the first official program of its kind to be launched by this company, defining in a certain way the contemporary graphic language through vector drawing.</a:t>
            </a:r>
          </a:p>
        </p:txBody>
      </p:sp>
    </p:spTree>
    <p:extLst>
      <p:ext uri="{BB962C8B-B14F-4D97-AF65-F5344CB8AC3E}">
        <p14:creationId xmlns:p14="http://schemas.microsoft.com/office/powerpoint/2010/main" val="218780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129579E8-8FA2-4D2F-A8F9-7EF7C9594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276A28-25E5-4785-860D-6219AB8A1E3A}"/>
              </a:ext>
            </a:extLst>
          </p:cNvPr>
          <p:cNvSpPr txBox="1"/>
          <p:nvPr/>
        </p:nvSpPr>
        <p:spPr>
          <a:xfrm>
            <a:off x="1411170" y="4334175"/>
            <a:ext cx="10136422" cy="11592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4400" b="1" kern="1200" spc="-120">
                <a:solidFill>
                  <a:schemeClr val="tx1"/>
                </a:solidFill>
                <a:latin typeface="+mj-lt"/>
                <a:ea typeface="+mj-ea"/>
                <a:cs typeface="+mj-cs"/>
              </a:rPr>
              <a:t>Decomposition</a:t>
            </a:r>
          </a:p>
        </p:txBody>
      </p:sp>
      <p:grpSp>
        <p:nvGrpSpPr>
          <p:cNvPr id="29" name="Group 11">
            <a:extLst>
              <a:ext uri="{FF2B5EF4-FFF2-40B4-BE49-F238E27FC236}">
                <a16:creationId xmlns:a16="http://schemas.microsoft.com/office/drawing/2014/main" id="{3FEB7750-5E3F-43E4-B0BB-6614A165F8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32" name="Freeform 6">
              <a:extLst>
                <a:ext uri="{FF2B5EF4-FFF2-40B4-BE49-F238E27FC236}">
                  <a16:creationId xmlns:a16="http://schemas.microsoft.com/office/drawing/2014/main" id="{2C4BB42A-C350-43AC-AC2C-A62D52755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6" name="Freeform 6">
              <a:extLst>
                <a:ext uri="{FF2B5EF4-FFF2-40B4-BE49-F238E27FC236}">
                  <a16:creationId xmlns:a16="http://schemas.microsoft.com/office/drawing/2014/main" id="{9FD94A1A-9337-49FD-9F42-833C51F1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3" name="Picture 3" descr="Diagram&#10;&#10;Description automatically generated">
            <a:extLst>
              <a:ext uri="{FF2B5EF4-FFF2-40B4-BE49-F238E27FC236}">
                <a16:creationId xmlns:a16="http://schemas.microsoft.com/office/drawing/2014/main" id="{C9D28274-CD55-46EB-89A6-F67FB7AECE3A}"/>
              </a:ext>
            </a:extLst>
          </p:cNvPr>
          <p:cNvPicPr>
            <a:picLocks noChangeAspect="1"/>
          </p:cNvPicPr>
          <p:nvPr/>
        </p:nvPicPr>
        <p:blipFill>
          <a:blip r:embed="rId2"/>
          <a:stretch>
            <a:fillRect/>
          </a:stretch>
        </p:blipFill>
        <p:spPr>
          <a:xfrm>
            <a:off x="1411171" y="911017"/>
            <a:ext cx="10136422" cy="3015585"/>
          </a:xfrm>
          <a:prstGeom prst="rect">
            <a:avLst/>
          </a:prstGeom>
        </p:spPr>
      </p:pic>
    </p:spTree>
    <p:extLst>
      <p:ext uri="{BB962C8B-B14F-4D97-AF65-F5344CB8AC3E}">
        <p14:creationId xmlns:p14="http://schemas.microsoft.com/office/powerpoint/2010/main" val="53535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754A947E-ECFA-47D8-B667-F6018638BAFE}"/>
              </a:ext>
            </a:extLst>
          </p:cNvPr>
          <p:cNvPicPr>
            <a:picLocks noChangeAspect="1"/>
          </p:cNvPicPr>
          <p:nvPr/>
        </p:nvPicPr>
        <p:blipFill rotWithShape="1">
          <a:blip r:embed="rId2"/>
          <a:srcRect l="2530" r="-133" b="11529"/>
          <a:stretch/>
        </p:blipFill>
        <p:spPr>
          <a:xfrm>
            <a:off x="4752279" y="90761"/>
            <a:ext cx="7222235" cy="4745733"/>
          </a:xfrm>
          <a:prstGeom prst="rect">
            <a:avLst/>
          </a:prstGeom>
        </p:spPr>
      </p:pic>
      <p:pic>
        <p:nvPicPr>
          <p:cNvPr id="2" name="Picture 2" descr="Icon&#10;&#10;Description automatically generated">
            <a:extLst>
              <a:ext uri="{FF2B5EF4-FFF2-40B4-BE49-F238E27FC236}">
                <a16:creationId xmlns:a16="http://schemas.microsoft.com/office/drawing/2014/main" id="{BB72ED71-9358-481E-B50E-C6CD03069DE3}"/>
              </a:ext>
            </a:extLst>
          </p:cNvPr>
          <p:cNvPicPr>
            <a:picLocks noChangeAspect="1"/>
          </p:cNvPicPr>
          <p:nvPr/>
        </p:nvPicPr>
        <p:blipFill>
          <a:blip r:embed="rId3"/>
          <a:stretch>
            <a:fillRect/>
          </a:stretch>
        </p:blipFill>
        <p:spPr>
          <a:xfrm>
            <a:off x="502210" y="37176"/>
            <a:ext cx="2506404" cy="2628610"/>
          </a:xfrm>
          <a:prstGeom prst="rect">
            <a:avLst/>
          </a:prstGeom>
        </p:spPr>
      </p:pic>
      <p:sp>
        <p:nvSpPr>
          <p:cNvPr id="11" name="TextBox 10">
            <a:extLst>
              <a:ext uri="{FF2B5EF4-FFF2-40B4-BE49-F238E27FC236}">
                <a16:creationId xmlns:a16="http://schemas.microsoft.com/office/drawing/2014/main" id="{CE8D70FB-6931-4BC6-9746-C8D3E2A67A89}"/>
              </a:ext>
            </a:extLst>
          </p:cNvPr>
          <p:cNvSpPr txBox="1"/>
          <p:nvPr/>
        </p:nvSpPr>
        <p:spPr>
          <a:xfrm>
            <a:off x="612648" y="2908005"/>
            <a:ext cx="5295015" cy="32689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200" b="1" u="sng">
                <a:solidFill>
                  <a:srgbClr val="00B050"/>
                </a:solidFill>
              </a:rPr>
              <a:t>User specific use cases</a:t>
            </a:r>
            <a:endParaRPr lang="en-US" b="1" u="sng">
              <a:solidFill>
                <a:srgbClr val="00B050"/>
              </a:solidFill>
            </a:endParaRPr>
          </a:p>
          <a:p>
            <a:pPr marL="285750" indent="-228600" defTabSz="914400">
              <a:lnSpc>
                <a:spcPct val="90000"/>
              </a:lnSpc>
              <a:spcAft>
                <a:spcPts val="600"/>
              </a:spcAft>
              <a:buFont typeface="Arial" panose="020B0604020202020204" pitchFamily="34" charset="0"/>
              <a:buChar char="•"/>
            </a:pPr>
            <a:r>
              <a:rPr lang="en-US" sz="2200"/>
              <a:t>Only lectures can create projects and evaluation forms</a:t>
            </a:r>
            <a:endParaRPr lang="en-US" sz="2200">
              <a:cs typeface="Calibri"/>
            </a:endParaRPr>
          </a:p>
          <a:p>
            <a:pPr marL="285750" indent="-228600" defTabSz="914400">
              <a:lnSpc>
                <a:spcPct val="90000"/>
              </a:lnSpc>
              <a:spcAft>
                <a:spcPts val="600"/>
              </a:spcAft>
              <a:buFont typeface="Arial" panose="020B0604020202020204" pitchFamily="34" charset="0"/>
              <a:buChar char="•"/>
            </a:pPr>
            <a:r>
              <a:rPr lang="en-US" sz="2200"/>
              <a:t>Only lecturers can view anonymous feedback</a:t>
            </a:r>
            <a:endParaRPr lang="en-US" sz="2200">
              <a:cs typeface="Calibri"/>
            </a:endParaRPr>
          </a:p>
          <a:p>
            <a:pPr marL="285750" indent="-228600" defTabSz="914400">
              <a:lnSpc>
                <a:spcPct val="90000"/>
              </a:lnSpc>
              <a:spcAft>
                <a:spcPts val="600"/>
              </a:spcAft>
              <a:buFont typeface="Arial" panose="020B0604020202020204" pitchFamily="34" charset="0"/>
              <a:buChar char="•"/>
            </a:pPr>
            <a:r>
              <a:rPr lang="en-US" sz="2200"/>
              <a:t>Only students can submit feedback</a:t>
            </a:r>
            <a:endParaRPr lang="en-US" sz="2200">
              <a:cs typeface="Calibri"/>
            </a:endParaRPr>
          </a:p>
        </p:txBody>
      </p:sp>
      <p:graphicFrame>
        <p:nvGraphicFramePr>
          <p:cNvPr id="6" name="Table 6">
            <a:extLst>
              <a:ext uri="{FF2B5EF4-FFF2-40B4-BE49-F238E27FC236}">
                <a16:creationId xmlns:a16="http://schemas.microsoft.com/office/drawing/2014/main" id="{263BF94D-138C-4791-B3E8-19A48CBA6250}"/>
              </a:ext>
            </a:extLst>
          </p:cNvPr>
          <p:cNvGraphicFramePr>
            <a:graphicFrameLocks noGrp="1"/>
          </p:cNvGraphicFramePr>
          <p:nvPr>
            <p:extLst>
              <p:ext uri="{D42A27DB-BD31-4B8C-83A1-F6EECF244321}">
                <p14:modId xmlns:p14="http://schemas.microsoft.com/office/powerpoint/2010/main" val="716571238"/>
              </p:ext>
            </p:extLst>
          </p:nvPr>
        </p:nvGraphicFramePr>
        <p:xfrm>
          <a:off x="321920" y="5187290"/>
          <a:ext cx="11254748" cy="1396380"/>
        </p:xfrm>
        <a:graphic>
          <a:graphicData uri="http://schemas.openxmlformats.org/drawingml/2006/table">
            <a:tbl>
              <a:tblPr firstRow="1" bandRow="1">
                <a:tableStyleId>{5C22544A-7EE6-4342-B048-85BDC9FD1C3A}</a:tableStyleId>
              </a:tblPr>
              <a:tblGrid>
                <a:gridCol w="4649756">
                  <a:extLst>
                    <a:ext uri="{9D8B030D-6E8A-4147-A177-3AD203B41FA5}">
                      <a16:colId xmlns:a16="http://schemas.microsoft.com/office/drawing/2014/main" val="3168736859"/>
                    </a:ext>
                  </a:extLst>
                </a:gridCol>
                <a:gridCol w="6604992">
                  <a:extLst>
                    <a:ext uri="{9D8B030D-6E8A-4147-A177-3AD203B41FA5}">
                      <a16:colId xmlns:a16="http://schemas.microsoft.com/office/drawing/2014/main" val="3979025115"/>
                    </a:ext>
                  </a:extLst>
                </a:gridCol>
              </a:tblGrid>
              <a:tr h="390377">
                <a:tc>
                  <a:txBody>
                    <a:bodyPr/>
                    <a:lstStyle/>
                    <a:p>
                      <a:pPr lvl="0">
                        <a:buNone/>
                      </a:pPr>
                      <a:r>
                        <a:rPr lang="en-US" sz="1600">
                          <a:solidFill>
                            <a:srgbClr val="00B050"/>
                          </a:solidFill>
                          <a:latin typeface="Arial"/>
                        </a:rPr>
                        <a:t>User</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solidFill>
                            <a:srgbClr val="00B050"/>
                          </a:solidFill>
                          <a:latin typeface="Arial"/>
                        </a:rPr>
                        <a:t>Use Case</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79222105"/>
                  </a:ext>
                </a:extLst>
              </a:tr>
              <a:tr h="366531">
                <a:tc>
                  <a:txBody>
                    <a:bodyPr/>
                    <a:lstStyle/>
                    <a:p>
                      <a:r>
                        <a:rPr lang="en-US" sz="1800">
                          <a:solidFill>
                            <a:schemeClr val="tx1"/>
                          </a:solidFill>
                          <a:latin typeface="Arial"/>
                        </a:rPr>
                        <a:t>Student</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800">
                          <a:latin typeface="Arial"/>
                        </a:rPr>
                        <a:t>Register, log in, edit profile and join project via code.</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594174976"/>
                  </a:ext>
                </a:extLst>
              </a:tr>
              <a:tr h="636607">
                <a:tc>
                  <a:txBody>
                    <a:bodyPr/>
                    <a:lstStyle/>
                    <a:p>
                      <a:r>
                        <a:rPr lang="en-US" sz="1800">
                          <a:solidFill>
                            <a:schemeClr val="tx1"/>
                          </a:solidFill>
                          <a:latin typeface="Arial"/>
                        </a:rPr>
                        <a:t>Lecturer</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800">
                          <a:latin typeface="Arial"/>
                        </a:rPr>
                        <a:t>Register, log in, edit profile page, create project, view feedback and download excel. Can only access own projects.</a:t>
                      </a:r>
                    </a:p>
                  </a:txBody>
                  <a:tcPr marL="90832" marR="90832" marT="45416" marB="45416">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9108376"/>
                  </a:ext>
                </a:extLst>
              </a:tr>
            </a:tbl>
          </a:graphicData>
        </a:graphic>
      </p:graphicFrame>
    </p:spTree>
    <p:extLst>
      <p:ext uri="{BB962C8B-B14F-4D97-AF65-F5344CB8AC3E}">
        <p14:creationId xmlns:p14="http://schemas.microsoft.com/office/powerpoint/2010/main" val="1408310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B019F4F36B84342B0380306C0BA75FA" ma:contentTypeVersion="7" ma:contentTypeDescription="Create a new document." ma:contentTypeScope="" ma:versionID="e769c976e7bed0165009d1d44627e9a0">
  <xsd:schema xmlns:xsd="http://www.w3.org/2001/XMLSchema" xmlns:xs="http://www.w3.org/2001/XMLSchema" xmlns:p="http://schemas.microsoft.com/office/2006/metadata/properties" xmlns:ns3="8d8c6e00-ccc4-4c9c-9ab2-2cd927b17433" xmlns:ns4="10318960-512b-483d-b555-6db8a42a6387" targetNamespace="http://schemas.microsoft.com/office/2006/metadata/properties" ma:root="true" ma:fieldsID="8b90f5035716bf67879774b020fda5f0" ns3:_="" ns4:_="">
    <xsd:import namespace="8d8c6e00-ccc4-4c9c-9ab2-2cd927b17433"/>
    <xsd:import namespace="10318960-512b-483d-b555-6db8a42a638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c6e00-ccc4-4c9c-9ab2-2cd927b174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318960-512b-483d-b555-6db8a42a63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02823C-8CD3-4697-AEF8-25BFCD11B330}">
  <ds:schemaRefs>
    <ds:schemaRef ds:uri="10318960-512b-483d-b555-6db8a42a6387"/>
    <ds:schemaRef ds:uri="8d8c6e00-ccc4-4c9c-9ab2-2cd927b174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DDA9BC-A46D-4759-922F-6AF079AD311A}">
  <ds:schemaRefs>
    <ds:schemaRef ds:uri="10318960-512b-483d-b555-6db8a42a6387"/>
    <ds:schemaRef ds:uri="8d8c6e00-ccc4-4c9c-9ab2-2cd927b174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1F7CCD-C3CF-473F-84ED-F3A0EA6ADE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Debug Entities</vt:lpstr>
      <vt:lpstr>Why we developed mobile AND web app? Native mobile apps are built for a specific platforms, such as IOS for Apple iPhone or Android for a Samsung devices. Web apps on the other hand are accessed via the internet browser and will adapt to whichever device you are viewing them on.</vt:lpstr>
      <vt:lpstr>Pros &amp; Cons of The App</vt:lpstr>
      <vt:lpstr>PowerPoint Presentation</vt:lpstr>
      <vt:lpstr>PowerPoint Presentation</vt:lpstr>
      <vt:lpstr>Why anonymous is better than exposed feedback?</vt:lpstr>
      <vt:lpstr>Software and development research </vt:lpstr>
      <vt:lpstr>PowerPoint Presentation</vt:lpstr>
      <vt:lpstr>PowerPoint Presentation</vt:lpstr>
      <vt:lpstr>PowerPoint Presentation</vt:lpstr>
      <vt:lpstr>PowerPoint Presentation</vt:lpstr>
      <vt:lpstr>Web application examples</vt:lpstr>
      <vt:lpstr>Work breakdown</vt:lpstr>
      <vt:lpstr>Team management </vt:lpstr>
      <vt:lpstr>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 Entities</dc:title>
  <dc:creator>Essa, Irfan</dc:creator>
  <cp:revision>4</cp:revision>
  <dcterms:created xsi:type="dcterms:W3CDTF">2022-02-02T14:48:26Z</dcterms:created>
  <dcterms:modified xsi:type="dcterms:W3CDTF">2022-03-11T16:48:27Z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0x0101001B019F4F36B84342B0380306C0BA75FA</vt:lpwstr>
  </property>
</Properties>
</file>